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Override1.xml" ContentType="application/vnd.openxmlformats-officedocument.themeOverride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</p:sldMasterIdLst>
  <p:notesMasterIdLst>
    <p:notesMasterId r:id="rId17"/>
  </p:notesMasterIdLst>
  <p:handoutMasterIdLst>
    <p:handoutMasterId r:id="rId18"/>
  </p:handoutMasterIdLst>
  <p:sldIdLst>
    <p:sldId id="256" r:id="rId2"/>
    <p:sldId id="340" r:id="rId3"/>
    <p:sldId id="342" r:id="rId4"/>
    <p:sldId id="353" r:id="rId5"/>
    <p:sldId id="354" r:id="rId6"/>
    <p:sldId id="258" r:id="rId7"/>
    <p:sldId id="355" r:id="rId8"/>
    <p:sldId id="356" r:id="rId9"/>
    <p:sldId id="357" r:id="rId10"/>
    <p:sldId id="358" r:id="rId11"/>
    <p:sldId id="359" r:id="rId12"/>
    <p:sldId id="360" r:id="rId13"/>
    <p:sldId id="263" r:id="rId14"/>
    <p:sldId id="361" r:id="rId15"/>
    <p:sldId id="362" r:id="rId16"/>
  </p:sldIdLst>
  <p:sldSz cx="9144000" cy="6858000" type="screen4x3"/>
  <p:notesSz cx="6805613" cy="9944100"/>
  <p:defaultTextStyle>
    <a:defPPr>
      <a:defRPr lang="fr-F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172" autoAdjust="0"/>
    <p:restoredTop sz="94830" autoAdjust="0"/>
  </p:normalViewPr>
  <p:slideViewPr>
    <p:cSldViewPr>
      <p:cViewPr varScale="1">
        <p:scale>
          <a:sx n="68" d="100"/>
          <a:sy n="68" d="100"/>
        </p:scale>
        <p:origin x="1464" y="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2156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49302" cy="496665"/>
          </a:xfrm>
          <a:prstGeom prst="rect">
            <a:avLst/>
          </a:prstGeom>
        </p:spPr>
        <p:txBody>
          <a:bodyPr vert="horz" lIns="95685" tIns="47842" rIns="95685" bIns="47842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54792" y="1"/>
            <a:ext cx="2949302" cy="496665"/>
          </a:xfrm>
          <a:prstGeom prst="rect">
            <a:avLst/>
          </a:prstGeom>
        </p:spPr>
        <p:txBody>
          <a:bodyPr vert="horz" lIns="95685" tIns="47842" rIns="95685" bIns="47842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300" smtClean="0">
                <a:latin typeface="+mn-lt"/>
              </a:defRPr>
            </a:lvl1pPr>
          </a:lstStyle>
          <a:p>
            <a:pPr>
              <a:defRPr/>
            </a:pPr>
            <a:fld id="{9EEAC783-AFCB-4CB3-BAF9-85C158B46E99}" type="datetimeFigureOut">
              <a:rPr lang="fr-FR"/>
              <a:pPr>
                <a:defRPr/>
              </a:pPr>
              <a:t>15/10/2019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1" y="9445893"/>
            <a:ext cx="2949302" cy="496665"/>
          </a:xfrm>
          <a:prstGeom prst="rect">
            <a:avLst/>
          </a:prstGeom>
        </p:spPr>
        <p:txBody>
          <a:bodyPr vert="horz" lIns="95685" tIns="47842" rIns="95685" bIns="47842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54792" y="9445893"/>
            <a:ext cx="2949302" cy="496665"/>
          </a:xfrm>
          <a:prstGeom prst="rect">
            <a:avLst/>
          </a:prstGeom>
        </p:spPr>
        <p:txBody>
          <a:bodyPr vert="horz" lIns="95685" tIns="47842" rIns="95685" bIns="47842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300" smtClean="0">
                <a:latin typeface="+mn-lt"/>
              </a:defRPr>
            </a:lvl1pPr>
          </a:lstStyle>
          <a:p>
            <a:pPr>
              <a:defRPr/>
            </a:pPr>
            <a:fld id="{ABA14986-D0CF-4FCC-8D7D-1A4003FA1FFA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4024366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49302" cy="496665"/>
          </a:xfrm>
          <a:prstGeom prst="rect">
            <a:avLst/>
          </a:prstGeom>
        </p:spPr>
        <p:txBody>
          <a:bodyPr vert="horz" lIns="95685" tIns="47842" rIns="95685" bIns="47842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54792" y="1"/>
            <a:ext cx="2949302" cy="496665"/>
          </a:xfrm>
          <a:prstGeom prst="rect">
            <a:avLst/>
          </a:prstGeom>
        </p:spPr>
        <p:txBody>
          <a:bodyPr vert="horz" lIns="95685" tIns="47842" rIns="95685" bIns="47842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300" smtClean="0">
                <a:latin typeface="+mn-lt"/>
              </a:defRPr>
            </a:lvl1pPr>
          </a:lstStyle>
          <a:p>
            <a:pPr>
              <a:defRPr/>
            </a:pPr>
            <a:fld id="{29E682B1-4CF9-4B58-B8E1-D3F7B30CC53F}" type="datetimeFigureOut">
              <a:rPr lang="fr-FR"/>
              <a:pPr>
                <a:defRPr/>
              </a:pPr>
              <a:t>15/10/2019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6125"/>
            <a:ext cx="4970463" cy="37290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5685" tIns="47842" rIns="95685" bIns="47842" rtlCol="0" anchor="ctr"/>
          <a:lstStyle/>
          <a:p>
            <a:pPr lvl="0"/>
            <a:endParaRPr lang="fr-FR" noProof="0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0259" y="4722946"/>
            <a:ext cx="5445099" cy="4474614"/>
          </a:xfrm>
          <a:prstGeom prst="rect">
            <a:avLst/>
          </a:prstGeom>
        </p:spPr>
        <p:txBody>
          <a:bodyPr vert="horz" lIns="95685" tIns="47842" rIns="95685" bIns="47842" rtlCol="0">
            <a:normAutofit/>
          </a:bodyPr>
          <a:lstStyle/>
          <a:p>
            <a:pPr lvl="0"/>
            <a:r>
              <a:rPr lang="fr-FR" noProof="0"/>
              <a:t>Cliquez pour modifier les styles du texte du masque</a:t>
            </a:r>
          </a:p>
          <a:p>
            <a:pPr lvl="1"/>
            <a:r>
              <a:rPr lang="fr-FR" noProof="0"/>
              <a:t>Deuxième niveau</a:t>
            </a:r>
          </a:p>
          <a:p>
            <a:pPr lvl="2"/>
            <a:r>
              <a:rPr lang="fr-FR" noProof="0"/>
              <a:t>Troisième niveau</a:t>
            </a:r>
          </a:p>
          <a:p>
            <a:pPr lvl="3"/>
            <a:r>
              <a:rPr lang="fr-FR" noProof="0"/>
              <a:t>Quatrième niveau</a:t>
            </a:r>
          </a:p>
          <a:p>
            <a:pPr lvl="4"/>
            <a:r>
              <a:rPr lang="fr-FR" noProof="0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1" y="9445893"/>
            <a:ext cx="2949302" cy="496665"/>
          </a:xfrm>
          <a:prstGeom prst="rect">
            <a:avLst/>
          </a:prstGeom>
        </p:spPr>
        <p:txBody>
          <a:bodyPr vert="horz" lIns="95685" tIns="47842" rIns="95685" bIns="47842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54792" y="9445893"/>
            <a:ext cx="2949302" cy="496665"/>
          </a:xfrm>
          <a:prstGeom prst="rect">
            <a:avLst/>
          </a:prstGeom>
        </p:spPr>
        <p:txBody>
          <a:bodyPr vert="horz" lIns="95685" tIns="47842" rIns="95685" bIns="47842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300" smtClean="0">
                <a:latin typeface="+mn-lt"/>
              </a:defRPr>
            </a:lvl1pPr>
          </a:lstStyle>
          <a:p>
            <a:pPr>
              <a:defRPr/>
            </a:pPr>
            <a:fld id="{6A32BCBF-D11D-4F4C-B860-84D8CC17306E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8033320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7"/>
          <p:cNvCxnSpPr/>
          <p:nvPr/>
        </p:nvCxnSpPr>
        <p:spPr>
          <a:xfrm>
            <a:off x="685800" y="3398838"/>
            <a:ext cx="7848600" cy="1587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371600"/>
            <a:ext cx="7848600" cy="1927225"/>
          </a:xfrm>
        </p:spPr>
        <p:txBody>
          <a:bodyPr anchor="b">
            <a:noAutofit/>
          </a:bodyPr>
          <a:lstStyle>
            <a:lvl1pPr>
              <a:defRPr sz="5400" cap="all" baseline="0"/>
            </a:lvl1pPr>
          </a:lstStyle>
          <a:p>
            <a:r>
              <a:rPr lang="fr-FR"/>
              <a:t>Cliquez et modifiez le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3505200"/>
            <a:ext cx="6400800" cy="1752600"/>
          </a:xfrm>
        </p:spPr>
        <p:txBody>
          <a:bodyPr/>
          <a:lstStyle>
            <a:lvl1pPr marL="0" indent="0" algn="l">
              <a:buNone/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Cliquez pour modifier le style des sous-titres du masque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449263">
              <a:lnSpc>
                <a:spcPct val="71000"/>
              </a:lnSpc>
              <a:buClr>
                <a:srgbClr val="000000"/>
              </a:buClr>
              <a:buSzPct val="100000"/>
              <a:buFont typeface="Arial" charset="0"/>
              <a:buNone/>
              <a:defRPr/>
            </a:lvl1pPr>
          </a:lstStyle>
          <a:p>
            <a:pPr>
              <a:defRPr/>
            </a:pPr>
            <a:fld id="{237975A2-156C-495C-9AAE-5ABA5EB57EB9}" type="datetime1">
              <a:rPr lang="fr-FR" smtClean="0"/>
              <a:pPr>
                <a:defRPr/>
              </a:pPr>
              <a:t>15/10/2019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449263" fontAlgn="base">
              <a:lnSpc>
                <a:spcPct val="71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buNone/>
              <a:defRPr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449263">
              <a:lnSpc>
                <a:spcPct val="71000"/>
              </a:lnSpc>
              <a:buClr>
                <a:srgbClr val="000000"/>
              </a:buClr>
              <a:buSzPct val="100000"/>
              <a:buFont typeface="Arial" charset="0"/>
              <a:buNone/>
              <a:defRPr/>
            </a:lvl1pPr>
          </a:lstStyle>
          <a:p>
            <a:pPr>
              <a:defRPr/>
            </a:pPr>
            <a:fld id="{36FA84D6-3551-48F4-9861-574D5AD68291}" type="slidenum">
              <a:rPr lang="en-US" smtClean="0"/>
              <a:pPr>
                <a:defRPr/>
              </a:pPr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et modifiez le titre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449263">
              <a:lnSpc>
                <a:spcPct val="71000"/>
              </a:lnSpc>
              <a:buClr>
                <a:srgbClr val="000000"/>
              </a:buClr>
              <a:buSzPct val="100000"/>
              <a:buFont typeface="Arial" charset="0"/>
              <a:buNone/>
              <a:defRPr/>
            </a:lvl1pPr>
          </a:lstStyle>
          <a:p>
            <a:pPr>
              <a:defRPr/>
            </a:pPr>
            <a:fld id="{B4B5C426-05C7-4D5E-9FB8-3046C447466A}" type="datetime1">
              <a:rPr lang="fr-FR" smtClean="0"/>
              <a:pPr>
                <a:defRPr/>
              </a:pPr>
              <a:t>15/10/2019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449263" fontAlgn="base">
              <a:lnSpc>
                <a:spcPct val="71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buNone/>
              <a:defRPr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449263">
              <a:lnSpc>
                <a:spcPct val="71000"/>
              </a:lnSpc>
              <a:buClr>
                <a:srgbClr val="000000"/>
              </a:buClr>
              <a:buSzPct val="100000"/>
              <a:buFont typeface="Arial" charset="0"/>
              <a:buNone/>
              <a:defRPr/>
            </a:lvl1pPr>
          </a:lstStyle>
          <a:p>
            <a:pPr>
              <a:defRPr/>
            </a:pPr>
            <a:fld id="{03E5D302-37B2-4C5A-8134-3E1889CF8516}" type="slidenum">
              <a:rPr lang="en-US" smtClean="0"/>
              <a:pPr>
                <a:defRPr/>
              </a:pPr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609600"/>
            <a:ext cx="2057400" cy="5867400"/>
          </a:xfrm>
        </p:spPr>
        <p:txBody>
          <a:bodyPr vert="eaVert" anchor="b"/>
          <a:lstStyle/>
          <a:p>
            <a:r>
              <a:rPr lang="fr-FR"/>
              <a:t>Cliquez et modifiez le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6019800" cy="5867400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449263">
              <a:lnSpc>
                <a:spcPct val="71000"/>
              </a:lnSpc>
              <a:buClr>
                <a:srgbClr val="000000"/>
              </a:buClr>
              <a:buSzPct val="100000"/>
              <a:buFont typeface="Arial" charset="0"/>
              <a:buNone/>
              <a:defRPr/>
            </a:lvl1pPr>
          </a:lstStyle>
          <a:p>
            <a:pPr>
              <a:defRPr/>
            </a:pPr>
            <a:fld id="{D89C394F-3950-4137-8F3B-EE7E7C7FE147}" type="datetime1">
              <a:rPr lang="fr-FR" smtClean="0"/>
              <a:pPr>
                <a:defRPr/>
              </a:pPr>
              <a:t>15/10/2019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449263" fontAlgn="base">
              <a:lnSpc>
                <a:spcPct val="71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buNone/>
              <a:defRPr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449263">
              <a:lnSpc>
                <a:spcPct val="71000"/>
              </a:lnSpc>
              <a:buClr>
                <a:srgbClr val="000000"/>
              </a:buClr>
              <a:buSzPct val="100000"/>
              <a:buFont typeface="Arial" charset="0"/>
              <a:buNone/>
              <a:defRPr/>
            </a:lvl1pPr>
          </a:lstStyle>
          <a:p>
            <a:pPr>
              <a:defRPr/>
            </a:pPr>
            <a:fld id="{FA7CEBEB-C1DA-403B-AED1-454704E4580F}" type="slidenum">
              <a:rPr lang="en-US" smtClean="0"/>
              <a:pPr>
                <a:defRPr/>
              </a:pPr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et modifiez le titre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449263">
              <a:lnSpc>
                <a:spcPct val="71000"/>
              </a:lnSpc>
              <a:buClr>
                <a:srgbClr val="000000"/>
              </a:buClr>
              <a:buSzPct val="100000"/>
              <a:buFont typeface="Arial" charset="0"/>
              <a:buNone/>
              <a:defRPr/>
            </a:lvl1pPr>
          </a:lstStyle>
          <a:p>
            <a:pPr>
              <a:defRPr/>
            </a:pPr>
            <a:fld id="{DEEF4066-F989-4CAC-8399-87DDB4A80E52}" type="datetime1">
              <a:rPr lang="fr-FR" smtClean="0"/>
              <a:pPr>
                <a:defRPr/>
              </a:pPr>
              <a:t>15/10/2019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449263" fontAlgn="base">
              <a:lnSpc>
                <a:spcPct val="71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buNone/>
              <a:defRPr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449263">
              <a:lnSpc>
                <a:spcPct val="71000"/>
              </a:lnSpc>
              <a:buClr>
                <a:srgbClr val="000000"/>
              </a:buClr>
              <a:buSzPct val="100000"/>
              <a:buFont typeface="Arial" charset="0"/>
              <a:buNone/>
              <a:defRPr/>
            </a:lvl1pPr>
          </a:lstStyle>
          <a:p>
            <a:pPr>
              <a:defRPr/>
            </a:pPr>
            <a:fld id="{923B4836-D8DB-4E75-BC4C-FD9718443751}" type="slidenum">
              <a:rPr lang="en-US" smtClean="0"/>
              <a:pPr>
                <a:defRPr/>
              </a:pPr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6"/>
          <p:cNvCxnSpPr/>
          <p:nvPr/>
        </p:nvCxnSpPr>
        <p:spPr>
          <a:xfrm>
            <a:off x="731838" y="4598988"/>
            <a:ext cx="7848600" cy="1587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2362200"/>
            <a:ext cx="7772400" cy="2200275"/>
          </a:xfrm>
        </p:spPr>
        <p:txBody>
          <a:bodyPr anchor="b"/>
          <a:lstStyle>
            <a:lvl1pPr algn="l">
              <a:defRPr sz="4800" b="0" cap="all"/>
            </a:lvl1pPr>
          </a:lstStyle>
          <a:p>
            <a:r>
              <a:rPr lang="fr-FR"/>
              <a:t>Cliquez et modifiez le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626864"/>
            <a:ext cx="7772400" cy="1500187"/>
          </a:xfrm>
        </p:spPr>
        <p:txBody>
          <a:bodyPr>
            <a:normAutofit/>
          </a:bodyPr>
          <a:lstStyle>
            <a:lvl1pPr marL="0" indent="0"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449263">
              <a:lnSpc>
                <a:spcPct val="71000"/>
              </a:lnSpc>
              <a:buClr>
                <a:srgbClr val="000000"/>
              </a:buClr>
              <a:buSzPct val="100000"/>
              <a:buFont typeface="Arial" charset="0"/>
              <a:buNone/>
              <a:defRPr/>
            </a:lvl1pPr>
          </a:lstStyle>
          <a:p>
            <a:pPr>
              <a:defRPr/>
            </a:pPr>
            <a:fld id="{11E97E09-C9CA-4462-99C2-338FD0998058}" type="datetime1">
              <a:rPr lang="fr-FR" smtClean="0"/>
              <a:pPr>
                <a:defRPr/>
              </a:pPr>
              <a:t>15/10/2019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449263" fontAlgn="base">
              <a:lnSpc>
                <a:spcPct val="71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buNone/>
              <a:defRPr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449263">
              <a:lnSpc>
                <a:spcPct val="71000"/>
              </a:lnSpc>
              <a:buClr>
                <a:srgbClr val="000000"/>
              </a:buClr>
              <a:buSzPct val="100000"/>
              <a:buFont typeface="Arial" charset="0"/>
              <a:buNone/>
              <a:defRPr/>
            </a:lvl1pPr>
          </a:lstStyle>
          <a:p>
            <a:pPr>
              <a:defRPr/>
            </a:pPr>
            <a:fld id="{974A83B6-EF11-4FCE-B459-C0689C868E9B}" type="slidenum">
              <a:rPr lang="en-US" smtClean="0"/>
              <a:pPr>
                <a:defRPr/>
              </a:pPr>
              <a:t>‹N°›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et modifiez le titre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449263">
              <a:lnSpc>
                <a:spcPct val="71000"/>
              </a:lnSpc>
              <a:buClr>
                <a:srgbClr val="000000"/>
              </a:buClr>
              <a:buSzPct val="100000"/>
              <a:buFont typeface="Arial" charset="0"/>
              <a:buNone/>
              <a:defRPr/>
            </a:lvl1pPr>
          </a:lstStyle>
          <a:p>
            <a:pPr>
              <a:defRPr/>
            </a:pPr>
            <a:fld id="{9020028E-7F29-4D78-AD3A-6475FEC50222}" type="datetime1">
              <a:rPr lang="fr-FR" smtClean="0"/>
              <a:pPr>
                <a:defRPr/>
              </a:pPr>
              <a:t>15/10/2019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449263" fontAlgn="base">
              <a:lnSpc>
                <a:spcPct val="71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buNone/>
              <a:defRPr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449263">
              <a:lnSpc>
                <a:spcPct val="71000"/>
              </a:lnSpc>
              <a:buClr>
                <a:srgbClr val="000000"/>
              </a:buClr>
              <a:buSzPct val="100000"/>
              <a:buFont typeface="Arial" charset="0"/>
              <a:buNone/>
              <a:defRPr/>
            </a:lvl1pPr>
          </a:lstStyle>
          <a:p>
            <a:pPr>
              <a:defRPr/>
            </a:pPr>
            <a:fld id="{0C74A104-E4B4-4F09-9A05-2FCF9638BD39}" type="slidenum">
              <a:rPr lang="en-US" smtClean="0"/>
              <a:pPr>
                <a:defRPr/>
              </a:pPr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10"/>
          <p:cNvCxnSpPr/>
          <p:nvPr/>
        </p:nvCxnSpPr>
        <p:spPr>
          <a:xfrm rot="5400000">
            <a:off x="2218531" y="4045744"/>
            <a:ext cx="4708525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/>
              <a:t>Cliquez et modifiez le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sz="20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5488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lang="en-US" sz="2000" b="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488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8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449263">
              <a:lnSpc>
                <a:spcPct val="71000"/>
              </a:lnSpc>
              <a:buClr>
                <a:srgbClr val="000000"/>
              </a:buClr>
              <a:buSzPct val="100000"/>
              <a:buFont typeface="Arial" charset="0"/>
              <a:buNone/>
              <a:defRPr/>
            </a:lvl1pPr>
          </a:lstStyle>
          <a:p>
            <a:pPr>
              <a:defRPr/>
            </a:pPr>
            <a:fld id="{AC5A2625-941B-49CD-B2B8-EFEE7041336A}" type="datetime1">
              <a:rPr lang="fr-FR" smtClean="0"/>
              <a:pPr>
                <a:defRPr/>
              </a:pPr>
              <a:t>15/10/2019</a:t>
            </a:fld>
            <a:endParaRPr lang="en-US"/>
          </a:p>
        </p:txBody>
      </p:sp>
      <p:sp>
        <p:nvSpPr>
          <p:cNvPr id="9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449263" fontAlgn="base">
              <a:lnSpc>
                <a:spcPct val="71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buNone/>
              <a:defRPr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449263">
              <a:lnSpc>
                <a:spcPct val="71000"/>
              </a:lnSpc>
              <a:buClr>
                <a:srgbClr val="000000"/>
              </a:buClr>
              <a:buSzPct val="100000"/>
              <a:buFont typeface="Arial" charset="0"/>
              <a:buNone/>
              <a:defRPr/>
            </a:lvl1pPr>
          </a:lstStyle>
          <a:p>
            <a:pPr>
              <a:defRPr/>
            </a:pPr>
            <a:fld id="{4ED926A1-4E3C-4B0B-B604-C63F8CE9365D}" type="slidenum">
              <a:rPr lang="en-US" smtClean="0"/>
              <a:pPr>
                <a:defRPr/>
              </a:pPr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et modifiez le titre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449263">
              <a:lnSpc>
                <a:spcPct val="71000"/>
              </a:lnSpc>
              <a:buClr>
                <a:srgbClr val="000000"/>
              </a:buClr>
              <a:buSzPct val="100000"/>
              <a:buFont typeface="Arial" charset="0"/>
              <a:buNone/>
              <a:defRPr/>
            </a:lvl1pPr>
          </a:lstStyle>
          <a:p>
            <a:pPr>
              <a:defRPr/>
            </a:pPr>
            <a:fld id="{74BA9240-2526-4CB6-9378-4B8CCAB9212C}" type="datetime1">
              <a:rPr lang="fr-FR" smtClean="0"/>
              <a:pPr>
                <a:defRPr/>
              </a:pPr>
              <a:t>15/10/2019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449263" fontAlgn="base">
              <a:lnSpc>
                <a:spcPct val="71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buNone/>
              <a:defRPr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449263">
              <a:lnSpc>
                <a:spcPct val="71000"/>
              </a:lnSpc>
              <a:buClr>
                <a:srgbClr val="000000"/>
              </a:buClr>
              <a:buSzPct val="100000"/>
              <a:buFont typeface="Arial" charset="0"/>
              <a:buNone/>
              <a:defRPr/>
            </a:lvl1pPr>
          </a:lstStyle>
          <a:p>
            <a:pPr>
              <a:defRPr/>
            </a:pPr>
            <a:fld id="{E6140028-01B7-4667-848E-1F89D85C5801}" type="slidenum">
              <a:rPr lang="en-US" smtClean="0"/>
              <a:pPr>
                <a:defRPr/>
              </a:pPr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449263">
              <a:lnSpc>
                <a:spcPct val="71000"/>
              </a:lnSpc>
              <a:buClr>
                <a:srgbClr val="000000"/>
              </a:buClr>
              <a:buSzPct val="100000"/>
              <a:buFont typeface="Arial" charset="0"/>
              <a:buNone/>
              <a:defRPr/>
            </a:lvl1pPr>
          </a:lstStyle>
          <a:p>
            <a:pPr>
              <a:defRPr/>
            </a:pPr>
            <a:fld id="{DCD2A8F4-2C7F-414C-8538-4926C0AFB7B6}" type="datetime1">
              <a:rPr lang="fr-FR" smtClean="0"/>
              <a:pPr>
                <a:defRPr/>
              </a:pPr>
              <a:t>15/10/2019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449263" fontAlgn="base">
              <a:lnSpc>
                <a:spcPct val="71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buNone/>
              <a:defRPr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449263">
              <a:lnSpc>
                <a:spcPct val="71000"/>
              </a:lnSpc>
              <a:buClr>
                <a:srgbClr val="000000"/>
              </a:buClr>
              <a:buSzPct val="100000"/>
              <a:buFont typeface="Arial" charset="0"/>
              <a:buNone/>
              <a:defRPr/>
            </a:lvl1pPr>
          </a:lstStyle>
          <a:p>
            <a:pPr>
              <a:defRPr/>
            </a:pPr>
            <a:fld id="{78C07370-BEBD-46B6-AEBF-5B6B8A19AEDC}" type="slidenum">
              <a:rPr lang="en-US" smtClean="0"/>
              <a:pPr>
                <a:defRPr/>
              </a:pPr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8"/>
          <p:cNvCxnSpPr/>
          <p:nvPr/>
        </p:nvCxnSpPr>
        <p:spPr>
          <a:xfrm rot="5400000">
            <a:off x="-13494" y="3580607"/>
            <a:ext cx="5578475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080"/>
            <a:ext cx="2139696" cy="1261872"/>
          </a:xfrm>
        </p:spPr>
        <p:txBody>
          <a:bodyPr anchor="b">
            <a:noAutofit/>
          </a:bodyPr>
          <a:lstStyle>
            <a:lvl1pPr algn="l">
              <a:defRPr sz="2400" b="0"/>
            </a:lvl1pPr>
          </a:lstStyle>
          <a:p>
            <a:r>
              <a:rPr lang="fr-FR"/>
              <a:t>Cliquez et modifiez le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71800" y="792080"/>
            <a:ext cx="5715000" cy="55778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2130552"/>
            <a:ext cx="2139696" cy="424361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449263">
              <a:lnSpc>
                <a:spcPct val="71000"/>
              </a:lnSpc>
              <a:buClr>
                <a:srgbClr val="000000"/>
              </a:buClr>
              <a:buSzPct val="100000"/>
              <a:buFont typeface="Arial" charset="0"/>
              <a:buNone/>
              <a:defRPr/>
            </a:lvl1pPr>
          </a:lstStyle>
          <a:p>
            <a:pPr>
              <a:defRPr/>
            </a:pPr>
            <a:fld id="{D0AF4061-5043-4ABF-81BC-DB5026CE7A2C}" type="datetime1">
              <a:rPr lang="fr-FR" smtClean="0"/>
              <a:pPr>
                <a:defRPr/>
              </a:pPr>
              <a:t>15/10/2019</a:t>
            </a:fld>
            <a:endParaRPr lang="en-US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449263" fontAlgn="base">
              <a:lnSpc>
                <a:spcPct val="71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buNone/>
              <a:defRPr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449263">
              <a:lnSpc>
                <a:spcPct val="71000"/>
              </a:lnSpc>
              <a:buClr>
                <a:srgbClr val="000000"/>
              </a:buClr>
              <a:buSzPct val="100000"/>
              <a:buFont typeface="Arial" charset="0"/>
              <a:buNone/>
              <a:defRPr/>
            </a:lvl1pPr>
          </a:lstStyle>
          <a:p>
            <a:pPr>
              <a:defRPr/>
            </a:pPr>
            <a:fld id="{31FADEEE-DC9D-43BE-B76B-092B53AEB34E}" type="slidenum">
              <a:rPr lang="en-US" smtClean="0"/>
              <a:pPr>
                <a:defRPr/>
              </a:pPr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480"/>
            <a:ext cx="2142680" cy="126492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fr-FR"/>
              <a:t>Cliquez et modifiez le titre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858610" y="838201"/>
            <a:ext cx="5904390" cy="5500456"/>
          </a:xfrm>
          <a:solidFill>
            <a:schemeClr val="bg2"/>
          </a:solidFill>
          <a:ln w="76200">
            <a:solidFill>
              <a:srgbClr val="FFFFFF"/>
            </a:solidFill>
            <a:miter lim="800000"/>
          </a:ln>
          <a:effectLst>
            <a:outerShdw blurRad="50800" dist="12700" dir="5400000" algn="t" rotWithShape="0">
              <a:prstClr val="black">
                <a:alpha val="59000"/>
              </a:prstClr>
            </a:outerShdw>
          </a:effectLst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fr-FR" noProof="0"/>
              <a:t>Faire glisser l'image vers l'espace réservé ou cliquer sur l'icône pour l'ajouter</a:t>
            </a:r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133600"/>
            <a:ext cx="2139696" cy="424281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449263">
              <a:lnSpc>
                <a:spcPct val="71000"/>
              </a:lnSpc>
              <a:buClr>
                <a:srgbClr val="000000"/>
              </a:buClr>
              <a:buSzPct val="100000"/>
              <a:buFont typeface="Arial" charset="0"/>
              <a:buNone/>
              <a:defRPr/>
            </a:lvl1pPr>
          </a:lstStyle>
          <a:p>
            <a:pPr>
              <a:defRPr/>
            </a:pPr>
            <a:fld id="{65829E6D-D31F-4E79-8663-B374FE42F13C}" type="datetime1">
              <a:rPr lang="fr-FR" smtClean="0"/>
              <a:pPr>
                <a:defRPr/>
              </a:pPr>
              <a:t>15/10/2019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449263" fontAlgn="base">
              <a:lnSpc>
                <a:spcPct val="71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buNone/>
              <a:defRPr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449263">
              <a:lnSpc>
                <a:spcPct val="71000"/>
              </a:lnSpc>
              <a:buClr>
                <a:srgbClr val="000000"/>
              </a:buClr>
              <a:buSzPct val="100000"/>
              <a:buFont typeface="Arial" charset="0"/>
              <a:buNone/>
              <a:defRPr/>
            </a:lvl1pPr>
          </a:lstStyle>
          <a:p>
            <a:pPr>
              <a:defRPr/>
            </a:pPr>
            <a:fld id="{F57ED0C6-9290-4407-B40D-AFF515DDD016}" type="slidenum">
              <a:rPr lang="en-US" smtClean="0"/>
              <a:pPr>
                <a:defRPr/>
              </a:pPr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220663"/>
            <a:ext cx="9144000" cy="2286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lnSpc>
                <a:spcPct val="71000"/>
              </a:lnSpc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</a:defRPr>
            </a:lvl1pPr>
            <a:lvl2pPr marL="742950" indent="-285750">
              <a:lnSpc>
                <a:spcPct val="71000"/>
              </a:lnSpc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</a:defRPr>
            </a:lvl2pPr>
            <a:lvl3pPr marL="1143000" indent="-228600">
              <a:lnSpc>
                <a:spcPct val="71000"/>
              </a:lnSpc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</a:defRPr>
            </a:lvl3pPr>
            <a:lvl4pPr marL="1600200" indent="-228600">
              <a:lnSpc>
                <a:spcPct val="71000"/>
              </a:lnSpc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</a:defRPr>
            </a:lvl4pPr>
            <a:lvl5pPr marL="2057400" indent="-228600">
              <a:lnSpc>
                <a:spcPct val="71000"/>
              </a:lnSpc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</a:defRPr>
            </a:lvl5pPr>
            <a:lvl6pPr marL="2514600" indent="-228600" eaLnBrk="0" fontAlgn="base" hangingPunct="0">
              <a:lnSpc>
                <a:spcPct val="71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</a:defRPr>
            </a:lvl6pPr>
            <a:lvl7pPr marL="2971800" indent="-228600" eaLnBrk="0" fontAlgn="base" hangingPunct="0">
              <a:lnSpc>
                <a:spcPct val="71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</a:defRPr>
            </a:lvl7pPr>
            <a:lvl8pPr marL="3429000" indent="-228600" eaLnBrk="0" fontAlgn="base" hangingPunct="0">
              <a:lnSpc>
                <a:spcPct val="71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</a:defRPr>
            </a:lvl8pPr>
            <a:lvl9pPr marL="3886200" indent="-228600" eaLnBrk="0" fontAlgn="base" hangingPunct="0">
              <a:lnSpc>
                <a:spcPct val="71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</a:defRPr>
            </a:lvl9pPr>
          </a:lstStyle>
          <a:p>
            <a:pPr algn="ctr" defTabSz="914400" eaLnBrk="1" hangingPunct="1">
              <a:lnSpc>
                <a:spcPct val="100000"/>
              </a:lnSpc>
              <a:buClrTx/>
              <a:buSzTx/>
              <a:buFontTx/>
              <a:buNone/>
              <a:defRPr/>
            </a:pPr>
            <a:endParaRPr lang="en-US" altLang="fr-FR">
              <a:solidFill>
                <a:srgbClr val="FFFFFF"/>
              </a:solidFill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99060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fr-FR" altLang="fr-FR"/>
              <a:t>Modifiez le style du titre</a:t>
            </a:r>
            <a:endParaRPr lang="en-US" altLang="fr-FR"/>
          </a:p>
        </p:txBody>
      </p:sp>
      <p:sp>
        <p:nvSpPr>
          <p:cNvPr id="1028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87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/>
              <a:t>Modifiez les styles du texte du masque</a:t>
            </a:r>
          </a:p>
          <a:p>
            <a:pPr lvl="1"/>
            <a:r>
              <a:rPr lang="fr-FR" altLang="fr-FR"/>
              <a:t>Deuxième niveau</a:t>
            </a:r>
          </a:p>
          <a:p>
            <a:pPr lvl="2"/>
            <a:r>
              <a:rPr lang="fr-FR" altLang="fr-FR"/>
              <a:t>Troisième niveau</a:t>
            </a:r>
          </a:p>
          <a:p>
            <a:pPr lvl="3"/>
            <a:r>
              <a:rPr lang="fr-FR" altLang="fr-FR"/>
              <a:t>Quatrième niveau</a:t>
            </a:r>
          </a:p>
          <a:p>
            <a:pPr lvl="4"/>
            <a:r>
              <a:rPr lang="fr-FR" altLang="fr-FR"/>
              <a:t>Cinquième niveau</a:t>
            </a:r>
            <a:endParaRPr lang="en-US" altLang="fr-FR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9144000" cy="36512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lnSpc>
                <a:spcPct val="71000"/>
              </a:lnSpc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</a:defRPr>
            </a:lvl1pPr>
            <a:lvl2pPr marL="742950" indent="-285750">
              <a:lnSpc>
                <a:spcPct val="71000"/>
              </a:lnSpc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</a:defRPr>
            </a:lvl2pPr>
            <a:lvl3pPr marL="1143000" indent="-228600">
              <a:lnSpc>
                <a:spcPct val="71000"/>
              </a:lnSpc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</a:defRPr>
            </a:lvl3pPr>
            <a:lvl4pPr marL="1600200" indent="-228600">
              <a:lnSpc>
                <a:spcPct val="71000"/>
              </a:lnSpc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</a:defRPr>
            </a:lvl4pPr>
            <a:lvl5pPr marL="2057400" indent="-228600">
              <a:lnSpc>
                <a:spcPct val="71000"/>
              </a:lnSpc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</a:defRPr>
            </a:lvl5pPr>
            <a:lvl6pPr marL="2514600" indent="-228600" eaLnBrk="0" fontAlgn="base" hangingPunct="0">
              <a:lnSpc>
                <a:spcPct val="71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</a:defRPr>
            </a:lvl6pPr>
            <a:lvl7pPr marL="2971800" indent="-228600" eaLnBrk="0" fontAlgn="base" hangingPunct="0">
              <a:lnSpc>
                <a:spcPct val="71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</a:defRPr>
            </a:lvl7pPr>
            <a:lvl8pPr marL="3429000" indent="-228600" eaLnBrk="0" fontAlgn="base" hangingPunct="0">
              <a:lnSpc>
                <a:spcPct val="71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</a:defRPr>
            </a:lvl8pPr>
            <a:lvl9pPr marL="3886200" indent="-228600" eaLnBrk="0" fontAlgn="base" hangingPunct="0">
              <a:lnSpc>
                <a:spcPct val="71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</a:defRPr>
            </a:lvl9pPr>
          </a:lstStyle>
          <a:p>
            <a:pPr algn="ctr" defTabSz="914400" eaLnBrk="1" hangingPunct="1">
              <a:lnSpc>
                <a:spcPct val="100000"/>
              </a:lnSpc>
              <a:buClrTx/>
              <a:buSzTx/>
              <a:buFontTx/>
              <a:buNone/>
              <a:defRPr/>
            </a:pPr>
            <a:endParaRPr lang="en-US" altLang="fr-FR">
              <a:solidFill>
                <a:srgbClr val="FFFFFF"/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19050"/>
            <a:ext cx="2895600" cy="328613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defTabSz="914400" eaLnBrk="1" hangingPunct="1">
              <a:defRPr sz="120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E5ACA405-CEDA-488B-AD68-623A34911AF6}" type="datetime1">
              <a:rPr lang="fr-FR" smtClean="0"/>
              <a:pPr>
                <a:defRPr/>
              </a:pPr>
              <a:t>15/10/2019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29000" y="19050"/>
            <a:ext cx="4114800" cy="32861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defTabSz="91440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1200">
                <a:solidFill>
                  <a:srgbClr val="FFFFFF"/>
                </a:solidFill>
                <a:latin typeface="Arial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19050"/>
            <a:ext cx="1066800" cy="328613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defTabSz="914400" eaLnBrk="1" hangingPunct="1">
              <a:defRPr sz="1400" b="1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94C205F2-8060-47F3-804E-E4FC1647F442}" type="slidenum">
              <a:rPr lang="en-US" smtClean="0"/>
              <a:pPr>
                <a:defRPr/>
              </a:pPr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37296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hf hdr="0" ft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4000" kern="1200" spc="-1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9pPr>
    </p:titleStyle>
    <p:bodyStyle>
      <a:lvl1pPr marL="182563" indent="-182563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563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Arial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730250" indent="-182563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90000"/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3pPr>
      <a:lvl4pPr marL="1004888" indent="-182563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Font typeface="Arial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187450" indent="-136525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100000"/>
        <a:buFont typeface="Arial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Titre 1"/>
          <p:cNvSpPr>
            <a:spLocks noGrp="1"/>
          </p:cNvSpPr>
          <p:nvPr>
            <p:ph type="ctrTitle"/>
          </p:nvPr>
        </p:nvSpPr>
        <p:spPr>
          <a:xfrm>
            <a:off x="611560" y="1988840"/>
            <a:ext cx="8208912" cy="2560752"/>
          </a:xfrm>
        </p:spPr>
        <p:txBody>
          <a:bodyPr/>
          <a:lstStyle/>
          <a:p>
            <a:r>
              <a:rPr lang="fr-FR" sz="3200" cap="all" dirty="0"/>
              <a:t>On ne naît pas deuxième apporteuse de revenu, on le devient !</a:t>
            </a:r>
            <a:br>
              <a:rPr lang="fr-FR" sz="3200" cap="all" dirty="0"/>
            </a:br>
            <a:br>
              <a:rPr lang="fr-FR" sz="3200" cap="all" dirty="0"/>
            </a:br>
            <a:r>
              <a:rPr lang="fr-FR" sz="3200" cap="none" dirty="0"/>
              <a:t>Le précariat féminin à l’épreuve de l’indemnisation du chômage</a:t>
            </a:r>
            <a:endParaRPr lang="fr-FR" sz="3200" cap="all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259632" y="4941168"/>
            <a:ext cx="5976664" cy="1387966"/>
          </a:xfrm>
        </p:spPr>
        <p:txBody>
          <a:bodyPr rtlCol="0">
            <a:normAutofit fontScale="85000" lnSpcReduction="2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sz="2000" b="1" i="1" dirty="0">
                <a:solidFill>
                  <a:schemeClr val="bg2">
                    <a:lumMod val="50000"/>
                  </a:schemeClr>
                </a:solidFill>
              </a:rPr>
              <a:t>Anne </a:t>
            </a:r>
            <a:r>
              <a:rPr lang="en-US" sz="2000" b="1" i="1" dirty="0" err="1">
                <a:solidFill>
                  <a:schemeClr val="bg2">
                    <a:lumMod val="50000"/>
                  </a:schemeClr>
                </a:solidFill>
              </a:rPr>
              <a:t>Eydoux</a:t>
            </a:r>
            <a:r>
              <a:rPr lang="en-US" sz="2000" b="1" i="1" dirty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en-US" sz="2000" dirty="0">
                <a:solidFill>
                  <a:schemeClr val="bg2">
                    <a:lumMod val="50000"/>
                  </a:schemeClr>
                </a:solidFill>
              </a:rPr>
              <a:t>(</a:t>
            </a:r>
            <a:r>
              <a:rPr lang="en-US" sz="2000" dirty="0" err="1">
                <a:solidFill>
                  <a:schemeClr val="bg2">
                    <a:lumMod val="50000"/>
                  </a:schemeClr>
                </a:solidFill>
              </a:rPr>
              <a:t>Cnam</a:t>
            </a:r>
            <a:r>
              <a:rPr lang="en-US" sz="2000" dirty="0">
                <a:solidFill>
                  <a:schemeClr val="bg2">
                    <a:lumMod val="50000"/>
                  </a:schemeClr>
                </a:solidFill>
              </a:rPr>
              <a:t>, CEET, </a:t>
            </a:r>
            <a:r>
              <a:rPr lang="en-US" sz="2000" dirty="0" err="1">
                <a:solidFill>
                  <a:schemeClr val="bg2">
                    <a:lumMod val="50000"/>
                  </a:schemeClr>
                </a:solidFill>
              </a:rPr>
              <a:t>Lise</a:t>
            </a:r>
            <a:r>
              <a:rPr lang="en-US" sz="2000" dirty="0">
                <a:solidFill>
                  <a:schemeClr val="bg2">
                    <a:lumMod val="50000"/>
                  </a:schemeClr>
                </a:solidFill>
              </a:rPr>
              <a:t>-CNRS)</a:t>
            </a:r>
            <a:r>
              <a:rPr lang="fr-FR" sz="2000" dirty="0">
                <a:solidFill>
                  <a:schemeClr val="bg2">
                    <a:lumMod val="50000"/>
                  </a:schemeClr>
                </a:solidFill>
              </a:rPr>
              <a:t> </a:t>
            </a:r>
          </a:p>
          <a:p>
            <a:pPr fontAlgn="auto">
              <a:spcAft>
                <a:spcPts val="0"/>
              </a:spcAft>
              <a:defRPr/>
            </a:pPr>
            <a:r>
              <a:rPr lang="fr-FR" sz="2000" dirty="0">
                <a:solidFill>
                  <a:schemeClr val="bg2">
                    <a:lumMod val="50000"/>
                  </a:schemeClr>
                </a:solidFill>
              </a:rPr>
              <a:t>&amp; </a:t>
            </a:r>
          </a:p>
          <a:p>
            <a:pPr fontAlgn="auto">
              <a:spcAft>
                <a:spcPts val="0"/>
              </a:spcAft>
              <a:defRPr/>
            </a:pPr>
            <a:r>
              <a:rPr lang="fr-FR" sz="2000" b="1" i="1" dirty="0">
                <a:solidFill>
                  <a:schemeClr val="bg2">
                    <a:lumMod val="50000"/>
                  </a:schemeClr>
                </a:solidFill>
              </a:rPr>
              <a:t>Pauline Gonthier</a:t>
            </a:r>
            <a:r>
              <a:rPr lang="fr-FR" sz="2000" dirty="0">
                <a:solidFill>
                  <a:schemeClr val="bg2">
                    <a:lumMod val="50000"/>
                  </a:schemeClr>
                </a:solidFill>
              </a:rPr>
              <a:t> (Chargée d’études </a:t>
            </a:r>
            <a:r>
              <a:rPr lang="fr-FR" sz="2000" dirty="0" err="1">
                <a:solidFill>
                  <a:schemeClr val="bg2">
                    <a:lumMod val="50000"/>
                  </a:schemeClr>
                </a:solidFill>
              </a:rPr>
              <a:t>Dares</a:t>
            </a:r>
            <a:r>
              <a:rPr lang="fr-FR" sz="2000" dirty="0">
                <a:solidFill>
                  <a:schemeClr val="bg2">
                    <a:lumMod val="50000"/>
                  </a:schemeClr>
                </a:solidFill>
              </a:rPr>
              <a:t> au moment de la rédaction de l’article)</a:t>
            </a:r>
          </a:p>
          <a:p>
            <a:pPr algn="ctr" fontAlgn="auto">
              <a:spcAft>
                <a:spcPts val="0"/>
              </a:spcAft>
              <a:defRPr/>
            </a:pPr>
            <a:r>
              <a:rPr lang="fr-FR" sz="2000" b="1" dirty="0">
                <a:solidFill>
                  <a:schemeClr val="bg2">
                    <a:lumMod val="50000"/>
                  </a:schemeClr>
                </a:solidFill>
              </a:rPr>
              <a:t>15 octobre 2019</a:t>
            </a:r>
            <a:endParaRPr lang="en-US" sz="2000" b="1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6FA84D6-3551-48F4-9861-574D5AD68291}" type="slidenum">
              <a:rPr lang="en-US" smtClean="0"/>
              <a:pPr>
                <a:defRPr/>
              </a:pPr>
              <a:t>1</a:t>
            </a:fld>
            <a:endParaRPr lang="en-US"/>
          </a:p>
        </p:txBody>
      </p:sp>
      <p:pic>
        <p:nvPicPr>
          <p:cNvPr id="5" name="Picture 2" descr="C:\Users\a_eydoux\Dropbox\DOCS NON PARTAGES\lecnamceet.png">
            <a:extLst>
              <a:ext uri="{FF2B5EF4-FFF2-40B4-BE49-F238E27FC236}">
                <a16:creationId xmlns:a16="http://schemas.microsoft.com/office/drawing/2014/main" id="{6EFD5F8A-65D9-C94B-965B-027EFF3965B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7469"/>
          <a:stretch/>
        </p:blipFill>
        <p:spPr bwMode="auto">
          <a:xfrm>
            <a:off x="7603841" y="476672"/>
            <a:ext cx="1314790" cy="3158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5BD3439-DD47-DF49-93B0-1726CC0022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620688"/>
            <a:ext cx="8229600" cy="903312"/>
          </a:xfrm>
        </p:spPr>
        <p:txBody>
          <a:bodyPr>
            <a:normAutofit/>
          </a:bodyPr>
          <a:lstStyle/>
          <a:p>
            <a:r>
              <a:rPr lang="fr-FR" sz="2000" dirty="0">
                <a:latin typeface="+mn-lt"/>
              </a:rPr>
              <a:t>Graphique 4 : personne non éligible à l’assurance chômage, ayant un conjoint à temps complet au Smic</a:t>
            </a:r>
            <a:endParaRPr lang="fr-FR" sz="3600" dirty="0">
              <a:latin typeface="+mn-lt"/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1DEC4BBE-6056-A746-835F-1B5AA1484F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23B4836-D8DB-4E75-BC4C-FD9718443751}" type="slidenum">
              <a:rPr lang="en-US" smtClean="0"/>
              <a:pPr>
                <a:defRPr/>
              </a:pPr>
              <a:t>10</a:t>
            </a:fld>
            <a:endParaRPr lang="en-US"/>
          </a:p>
        </p:txBody>
      </p:sp>
      <p:pic>
        <p:nvPicPr>
          <p:cNvPr id="5" name="Espace réservé du contenu 4">
            <a:extLst>
              <a:ext uri="{FF2B5EF4-FFF2-40B4-BE49-F238E27FC236}">
                <a16:creationId xmlns:a16="http://schemas.microsoft.com/office/drawing/2014/main" id="{7D75BDA6-C86E-464E-9924-FF03D325DA81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524000"/>
            <a:ext cx="8229600" cy="492933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67664881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64EC629-7595-2F41-A8B6-B097EEC8C4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301764"/>
            <a:ext cx="8229600" cy="707886"/>
          </a:xfrm>
        </p:spPr>
        <p:txBody>
          <a:bodyPr>
            <a:normAutofit/>
          </a:bodyPr>
          <a:lstStyle/>
          <a:p>
            <a:r>
              <a:rPr lang="fr-FR" sz="3600" dirty="0"/>
              <a:t>La mère de famille monoparentale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5077CB73-4235-8249-AF84-B4E9C66E3B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23B4836-D8DB-4E75-BC4C-FD9718443751}" type="slidenum">
              <a:rPr lang="en-US" smtClean="0"/>
              <a:pPr>
                <a:defRPr/>
              </a:pPr>
              <a:t>11</a:t>
            </a:fld>
            <a:endParaRPr lang="en-US"/>
          </a:p>
        </p:txBody>
      </p:sp>
      <p:pic>
        <p:nvPicPr>
          <p:cNvPr id="5" name="Espace réservé du contenu 4">
            <a:extLst>
              <a:ext uri="{FF2B5EF4-FFF2-40B4-BE49-F238E27FC236}">
                <a16:creationId xmlns:a16="http://schemas.microsoft.com/office/drawing/2014/main" id="{7A4267F7-00F1-A84A-B8CA-31D2482EDD78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700808"/>
            <a:ext cx="8229600" cy="4824536"/>
          </a:xfrm>
          <a:prstGeom prst="rect">
            <a:avLst/>
          </a:prstGeom>
          <a:noFill/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BC30B346-39B3-5F4F-8C4C-126FACB928B2}"/>
              </a:ext>
            </a:extLst>
          </p:cNvPr>
          <p:cNvSpPr txBox="1"/>
          <p:nvPr/>
        </p:nvSpPr>
        <p:spPr>
          <a:xfrm>
            <a:off x="750404" y="986701"/>
            <a:ext cx="764319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dirty="0"/>
              <a:t>Graphique 5 : mère isolée d’un enfant au RSA majoré éligible à l’assurance chômage</a:t>
            </a:r>
          </a:p>
        </p:txBody>
      </p:sp>
    </p:spTree>
    <p:extLst>
      <p:ext uri="{BB962C8B-B14F-4D97-AF65-F5344CB8AC3E}">
        <p14:creationId xmlns:p14="http://schemas.microsoft.com/office/powerpoint/2010/main" val="49627160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C76ED63-7D6C-D148-9E09-AE1820FF80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519336"/>
          </a:xfrm>
        </p:spPr>
        <p:txBody>
          <a:bodyPr>
            <a:noAutofit/>
          </a:bodyPr>
          <a:lstStyle/>
          <a:p>
            <a:r>
              <a:rPr lang="fr-FR" sz="2000" dirty="0"/>
              <a:t>Graphique 6 : mère isolée d’un enfant non éligible à l’assurance chômage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36D967A8-34EA-8847-B9FA-93B049887C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23B4836-D8DB-4E75-BC4C-FD9718443751}" type="slidenum">
              <a:rPr lang="en-US" smtClean="0"/>
              <a:pPr>
                <a:defRPr/>
              </a:pPr>
              <a:t>12</a:t>
            </a:fld>
            <a:endParaRPr lang="en-US"/>
          </a:p>
        </p:txBody>
      </p:sp>
      <p:pic>
        <p:nvPicPr>
          <p:cNvPr id="5" name="Espace réservé du contenu 4">
            <a:extLst>
              <a:ext uri="{FF2B5EF4-FFF2-40B4-BE49-F238E27FC236}">
                <a16:creationId xmlns:a16="http://schemas.microsoft.com/office/drawing/2014/main" id="{83C7D894-A581-0B40-ADAF-C5BA3C2D00E3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524001"/>
            <a:ext cx="8229600" cy="449728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60008153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Titre 1"/>
          <p:cNvSpPr>
            <a:spLocks noGrp="1"/>
          </p:cNvSpPr>
          <p:nvPr>
            <p:ph type="title"/>
          </p:nvPr>
        </p:nvSpPr>
        <p:spPr>
          <a:xfrm>
            <a:off x="125760" y="390526"/>
            <a:ext cx="8892480" cy="1176337"/>
          </a:xfrm>
        </p:spPr>
        <p:txBody>
          <a:bodyPr>
            <a:noAutofit/>
          </a:bodyPr>
          <a:lstStyle/>
          <a:p>
            <a:r>
              <a:rPr lang="fr-FR" sz="3600" dirty="0"/>
              <a:t>4. Que faire des minima sociaux </a:t>
            </a:r>
            <a:r>
              <a:rPr lang="fr-FR" sz="3600" dirty="0" err="1"/>
              <a:t>familialisés</a:t>
            </a:r>
            <a:r>
              <a:rPr lang="fr-FR" sz="3600" dirty="0"/>
              <a:t> ?</a:t>
            </a:r>
          </a:p>
        </p:txBody>
      </p:sp>
      <p:sp>
        <p:nvSpPr>
          <p:cNvPr id="19458" name="Espace réservé du contenu 2"/>
          <p:cNvSpPr>
            <a:spLocks noGrp="1"/>
          </p:cNvSpPr>
          <p:nvPr>
            <p:ph idx="1"/>
          </p:nvPr>
        </p:nvSpPr>
        <p:spPr>
          <a:xfrm>
            <a:off x="457200" y="1916832"/>
            <a:ext cx="8229600" cy="4392487"/>
          </a:xfrm>
        </p:spPr>
        <p:txBody>
          <a:bodyPr/>
          <a:lstStyle/>
          <a:p>
            <a:pPr>
              <a:spcBef>
                <a:spcPts val="600"/>
              </a:spcBef>
            </a:pPr>
            <a:r>
              <a:rPr lang="fr-FR" dirty="0"/>
              <a:t>Variété des modes d’accès des femmes aux droits sociaux </a:t>
            </a:r>
            <a:r>
              <a:rPr lang="fr-FR" sz="2000" dirty="0"/>
              <a:t>(</a:t>
            </a:r>
            <a:r>
              <a:rPr lang="fr-FR" sz="2000" dirty="0" err="1"/>
              <a:t>Sainsbury</a:t>
            </a:r>
            <a:r>
              <a:rPr lang="fr-FR" sz="2000" dirty="0"/>
              <a:t>, 1996)</a:t>
            </a:r>
          </a:p>
          <a:p>
            <a:pPr lvl="1">
              <a:spcBef>
                <a:spcPts val="600"/>
              </a:spcBef>
              <a:buFont typeface="Wingdings" charset="2"/>
              <a:buChar char="ü"/>
            </a:pPr>
            <a:r>
              <a:rPr lang="fr-FR" dirty="0"/>
              <a:t> </a:t>
            </a:r>
            <a:r>
              <a:rPr lang="fr-FR" sz="1800" dirty="0"/>
              <a:t>droits dérivés de l’épouse au foyer</a:t>
            </a:r>
          </a:p>
          <a:p>
            <a:pPr lvl="1">
              <a:spcBef>
                <a:spcPts val="600"/>
              </a:spcBef>
              <a:buFont typeface="Wingdings" charset="2"/>
              <a:buChar char="ü"/>
            </a:pPr>
            <a:r>
              <a:rPr lang="fr-FR" sz="1800" dirty="0"/>
              <a:t> droits liés aux activités de </a:t>
            </a:r>
            <a:r>
              <a:rPr lang="fr-FR" sz="1800" i="1" dirty="0"/>
              <a:t>care </a:t>
            </a:r>
            <a:r>
              <a:rPr lang="fr-FR" sz="1800" dirty="0"/>
              <a:t>(dispensatrice de soin)</a:t>
            </a:r>
          </a:p>
          <a:p>
            <a:pPr lvl="1">
              <a:spcBef>
                <a:spcPts val="600"/>
              </a:spcBef>
              <a:buFont typeface="Wingdings" charset="2"/>
              <a:buChar char="ü"/>
            </a:pPr>
            <a:r>
              <a:rPr lang="fr-FR" sz="1800" dirty="0"/>
              <a:t> droits attachés à l’emploi</a:t>
            </a:r>
          </a:p>
          <a:p>
            <a:pPr lvl="1">
              <a:spcBef>
                <a:spcPts val="600"/>
              </a:spcBef>
              <a:buFont typeface="Wingdings" charset="2"/>
              <a:buChar char="ü"/>
            </a:pPr>
            <a:r>
              <a:rPr lang="fr-FR" sz="1800" dirty="0"/>
              <a:t> droits liés à la citoyenneté (droits « universels », souvent </a:t>
            </a:r>
            <a:r>
              <a:rPr lang="fr-FR" sz="1800" dirty="0" err="1"/>
              <a:t>familialisés</a:t>
            </a:r>
            <a:r>
              <a:rPr lang="fr-FR" sz="1800" dirty="0"/>
              <a:t>)</a:t>
            </a:r>
          </a:p>
          <a:p>
            <a:pPr>
              <a:spcBef>
                <a:spcPts val="600"/>
              </a:spcBef>
            </a:pPr>
            <a:r>
              <a:rPr lang="fr-FR" dirty="0"/>
              <a:t>Ces droits ne se valent pas…</a:t>
            </a:r>
          </a:p>
          <a:p>
            <a:pPr lvl="1">
              <a:spcBef>
                <a:spcPts val="600"/>
              </a:spcBef>
            </a:pPr>
            <a:r>
              <a:rPr lang="fr-FR" dirty="0"/>
              <a:t>droits liés à l’emploi souvent mieux valorisés et personnels</a:t>
            </a:r>
          </a:p>
          <a:p>
            <a:pPr lvl="1">
              <a:spcBef>
                <a:spcPts val="600"/>
              </a:spcBef>
            </a:pPr>
            <a:r>
              <a:rPr lang="fr-FR" dirty="0"/>
              <a:t>minima sociaux </a:t>
            </a:r>
            <a:r>
              <a:rPr lang="fr-FR" dirty="0" err="1"/>
              <a:t>familialisés</a:t>
            </a:r>
            <a:r>
              <a:rPr lang="fr-FR" dirty="0"/>
              <a:t> (hypothèse de solidarité familiale)</a:t>
            </a:r>
          </a:p>
          <a:p>
            <a:pPr lvl="2">
              <a:spcBef>
                <a:spcPts val="600"/>
              </a:spcBef>
              <a:buFontTx/>
              <a:buChar char="-"/>
            </a:pPr>
            <a:r>
              <a:rPr lang="fr-FR" dirty="0"/>
              <a:t>mise en commun des ressources qui ne va pas de soi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23B4836-D8DB-4E75-BC4C-FD9718443751}" type="slidenum">
              <a:rPr lang="en-US" smtClean="0"/>
              <a:pPr>
                <a:defRPr/>
              </a:pPr>
              <a:t>13</a:t>
            </a:fld>
            <a:endParaRPr lang="en-US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A5317AD-3491-6C45-B484-C0DF08EABF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3231" y="478631"/>
            <a:ext cx="8229600" cy="990600"/>
          </a:xfrm>
        </p:spPr>
        <p:txBody>
          <a:bodyPr>
            <a:noAutofit/>
          </a:bodyPr>
          <a:lstStyle/>
          <a:p>
            <a:r>
              <a:rPr lang="fr-FR" sz="3200" dirty="0" err="1"/>
              <a:t>Défamilialiser</a:t>
            </a:r>
            <a:r>
              <a:rPr lang="fr-FR" sz="3200" dirty="0"/>
              <a:t> la couverture du risque de perte de revenu d’activité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D7F073A2-0DB6-1C4B-AB73-2DA5FD629D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916832"/>
            <a:ext cx="8229600" cy="4680520"/>
          </a:xfrm>
        </p:spPr>
        <p:txBody>
          <a:bodyPr/>
          <a:lstStyle/>
          <a:p>
            <a:r>
              <a:rPr lang="fr-FR" dirty="0"/>
              <a:t>D’autres indicateurs de pauvreté</a:t>
            </a:r>
          </a:p>
          <a:p>
            <a:pPr lvl="1"/>
            <a:r>
              <a:rPr lang="fr-FR" dirty="0"/>
              <a:t>« pauvreté économique individuelle » (</a:t>
            </a:r>
            <a:r>
              <a:rPr lang="fr-FR" dirty="0" err="1"/>
              <a:t>Ponthieux</a:t>
            </a:r>
            <a:r>
              <a:rPr lang="fr-FR" dirty="0"/>
              <a:t>, Raynaud, 2008)</a:t>
            </a:r>
          </a:p>
          <a:p>
            <a:pPr lvl="2">
              <a:buFontTx/>
              <a:buChar char="-"/>
            </a:pPr>
            <a:r>
              <a:rPr lang="fr-FR" dirty="0" err="1"/>
              <a:t>visibiliser</a:t>
            </a:r>
            <a:r>
              <a:rPr lang="fr-FR" dirty="0"/>
              <a:t> la précarité des deuxièmes apporteuses de revenu</a:t>
            </a:r>
          </a:p>
          <a:p>
            <a:r>
              <a:rPr lang="fr-FR" dirty="0"/>
              <a:t>Réformer la couverture du risque de perte de revenu d’activité</a:t>
            </a:r>
          </a:p>
          <a:p>
            <a:pPr lvl="1"/>
            <a:r>
              <a:rPr lang="fr-FR" dirty="0"/>
              <a:t>revenu universel ?</a:t>
            </a:r>
          </a:p>
          <a:p>
            <a:pPr lvl="2">
              <a:buFontTx/>
              <a:buChar char="-"/>
            </a:pPr>
            <a:r>
              <a:rPr lang="fr-FR" dirty="0"/>
              <a:t>une proposition entrée dans le débat des élections présidentielles</a:t>
            </a:r>
          </a:p>
          <a:p>
            <a:pPr lvl="2">
              <a:buFontTx/>
              <a:buChar char="-"/>
            </a:pPr>
            <a:r>
              <a:rPr lang="fr-FR" dirty="0"/>
              <a:t>mais une universalité sexuée… et introuvable (</a:t>
            </a:r>
            <a:r>
              <a:rPr lang="fr-FR" dirty="0" err="1"/>
              <a:t>Eydoux</a:t>
            </a:r>
            <a:r>
              <a:rPr lang="fr-FR" dirty="0"/>
              <a:t>, 2017)</a:t>
            </a:r>
          </a:p>
          <a:p>
            <a:pPr lvl="1"/>
            <a:r>
              <a:rPr lang="fr-FR" dirty="0"/>
              <a:t>étendre et revaloriser les droits existants</a:t>
            </a:r>
          </a:p>
          <a:p>
            <a:pPr lvl="2">
              <a:buFontTx/>
              <a:buChar char="-"/>
            </a:pPr>
            <a:r>
              <a:rPr lang="fr-FR" dirty="0"/>
              <a:t>étendre la couverture par l’assurance chômage des plus précaires</a:t>
            </a:r>
          </a:p>
          <a:p>
            <a:pPr lvl="2">
              <a:buFontTx/>
              <a:buChar char="-"/>
            </a:pPr>
            <a:r>
              <a:rPr lang="fr-FR" dirty="0"/>
              <a:t>personnaliser l’accès aux minima sociaux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51B09793-ABA8-D749-8F9D-22F20B5899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23B4836-D8DB-4E75-BC4C-FD9718443751}" type="slidenum">
              <a:rPr lang="en-US" smtClean="0"/>
              <a:pPr>
                <a:defRPr/>
              </a:pPr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512505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45C352C-4049-5547-A35F-760E58AC7B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Pour conclure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8704933-07F0-0140-9411-EB75644332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909899"/>
            <a:ext cx="8229600" cy="4543437"/>
          </a:xfrm>
        </p:spPr>
        <p:txBody>
          <a:bodyPr/>
          <a:lstStyle/>
          <a:p>
            <a:r>
              <a:rPr lang="fr-FR" dirty="0"/>
              <a:t>Evolutions de l’emploi ont façonné de nouvelles formes féminisées de précarité (temps partiel)</a:t>
            </a:r>
          </a:p>
          <a:p>
            <a:pPr lvl="1"/>
            <a:r>
              <a:rPr lang="fr-FR" dirty="0"/>
              <a:t>deuxièmes apporteuses de revenu</a:t>
            </a:r>
          </a:p>
          <a:p>
            <a:r>
              <a:rPr lang="fr-FR" dirty="0"/>
              <a:t>Evolutions de l’indemnisation du chômage ont fragilisé la couverture de ces formes de précarité</a:t>
            </a:r>
          </a:p>
          <a:p>
            <a:pPr lvl="1"/>
            <a:r>
              <a:rPr lang="fr-FR" dirty="0"/>
              <a:t>couverture insuffisante, en particulier pour les deuxièmes apporteuses de revenu et les mères de famille monoparentale</a:t>
            </a:r>
          </a:p>
          <a:p>
            <a:r>
              <a:rPr lang="fr-FR" dirty="0"/>
              <a:t>Pistes de réformes ?</a:t>
            </a:r>
          </a:p>
          <a:p>
            <a:pPr lvl="1"/>
            <a:r>
              <a:rPr lang="fr-FR" dirty="0"/>
              <a:t>outre l’amélioration des conditions d’emploi des femmes</a:t>
            </a:r>
          </a:p>
          <a:p>
            <a:pPr lvl="1"/>
            <a:r>
              <a:rPr lang="fr-FR" dirty="0"/>
              <a:t>repenser les droits sociaux…</a:t>
            </a:r>
          </a:p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2C8C9EC0-79FD-2546-8DEA-DF4BD17491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23B4836-D8DB-4E75-BC4C-FD9718443751}" type="slidenum">
              <a:rPr lang="en-US" smtClean="0"/>
              <a:pPr>
                <a:defRPr/>
              </a:pPr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17916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663352"/>
          </a:xfrm>
        </p:spPr>
        <p:txBody>
          <a:bodyPr>
            <a:normAutofit/>
          </a:bodyPr>
          <a:lstStyle/>
          <a:p>
            <a:r>
              <a:rPr lang="fr-FR" sz="3600" dirty="0"/>
              <a:t>Introduction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51520" y="1345162"/>
            <a:ext cx="8640960" cy="4997152"/>
          </a:xfrm>
        </p:spPr>
        <p:txBody>
          <a:bodyPr/>
          <a:lstStyle/>
          <a:p>
            <a:r>
              <a:rPr lang="fr-FR" dirty="0"/>
              <a:t>Le soutien au revenu d’activité des femmes précaires</a:t>
            </a:r>
          </a:p>
          <a:p>
            <a:pPr lvl="1"/>
            <a:r>
              <a:rPr lang="fr-FR" dirty="0"/>
              <a:t>une question « peu investie » (</a:t>
            </a:r>
            <a:r>
              <a:rPr lang="fr-FR" dirty="0" err="1"/>
              <a:t>Ponthieux</a:t>
            </a:r>
            <a:r>
              <a:rPr lang="fr-FR" dirty="0"/>
              <a:t>, 2013)</a:t>
            </a:r>
          </a:p>
          <a:p>
            <a:pPr lvl="2">
              <a:buFontTx/>
              <a:buChar char="-"/>
            </a:pPr>
            <a:r>
              <a:rPr lang="fr-FR" dirty="0"/>
              <a:t>pauvreté focalisée sur les ménages</a:t>
            </a:r>
          </a:p>
          <a:p>
            <a:pPr lvl="2">
              <a:buFontTx/>
              <a:buChar char="-"/>
            </a:pPr>
            <a:r>
              <a:rPr lang="fr-FR" dirty="0"/>
              <a:t>précariat féminin (hétérogénéité des temps partiel) peu étudié</a:t>
            </a:r>
          </a:p>
          <a:p>
            <a:pPr lvl="2">
              <a:buFontTx/>
              <a:buChar char="-"/>
            </a:pPr>
            <a:r>
              <a:rPr lang="fr-FR" dirty="0"/>
              <a:t>peu de données sexuées sur indemnisation du chômage et minima sociaux</a:t>
            </a:r>
          </a:p>
          <a:p>
            <a:pPr lvl="1"/>
            <a:r>
              <a:rPr lang="fr-FR" dirty="0"/>
              <a:t>une question d’actualité</a:t>
            </a:r>
          </a:p>
          <a:p>
            <a:pPr lvl="2">
              <a:buFontTx/>
              <a:buChar char="-"/>
            </a:pPr>
            <a:r>
              <a:rPr lang="fr-FR" dirty="0"/>
              <a:t>réformes du marché du travail, de l’assurance chômage, des minima sociaux, passées et en cours</a:t>
            </a:r>
          </a:p>
          <a:p>
            <a:r>
              <a:rPr lang="fr-FR" dirty="0"/>
              <a:t>L’attention portée à cette question est variable</a:t>
            </a:r>
          </a:p>
          <a:p>
            <a:pPr lvl="1">
              <a:buFontTx/>
              <a:buChar char="-"/>
            </a:pPr>
            <a:r>
              <a:rPr lang="fr-FR" sz="1800" dirty="0"/>
              <a:t>précarité invisible des « deuxièmes apporteuses de revenu »</a:t>
            </a:r>
          </a:p>
          <a:p>
            <a:pPr lvl="1">
              <a:buFontTx/>
              <a:buChar char="-"/>
            </a:pPr>
            <a:r>
              <a:rPr lang="fr-FR" sz="1800" dirty="0"/>
              <a:t>pauvreté visible des mères de famille monoparentale</a:t>
            </a:r>
          </a:p>
          <a:p>
            <a:r>
              <a:rPr lang="fr-FR" dirty="0"/>
              <a:t>Contexte : un groupe de travail à France stratégie</a:t>
            </a:r>
          </a:p>
          <a:p>
            <a:r>
              <a:rPr lang="fr-FR" dirty="0"/>
              <a:t>Q : Comment les politiques publiques contribuent à façonner et soutenir les trajectoires précaires des femmes ?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23B4836-D8DB-4E75-BC4C-FD9718443751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16764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476672"/>
            <a:ext cx="8229600" cy="864096"/>
          </a:xfrm>
        </p:spPr>
        <p:txBody>
          <a:bodyPr>
            <a:normAutofit/>
          </a:bodyPr>
          <a:lstStyle/>
          <a:p>
            <a:r>
              <a:rPr lang="fr-FR" sz="3600" dirty="0"/>
              <a:t>1. Le genre des trajectoires précaires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628800"/>
            <a:ext cx="8229600" cy="4632176"/>
          </a:xfrm>
        </p:spPr>
        <p:txBody>
          <a:bodyPr/>
          <a:lstStyle/>
          <a:p>
            <a:r>
              <a:rPr lang="fr-FR" dirty="0"/>
              <a:t> Précarité au féminin</a:t>
            </a:r>
          </a:p>
          <a:p>
            <a:pPr marL="731837" lvl="1" indent="-457200">
              <a:buFont typeface="Arial" panose="020B0604020202020204" pitchFamily="34" charset="0"/>
              <a:buChar char="•"/>
            </a:pPr>
            <a:r>
              <a:rPr lang="fr-FR" dirty="0"/>
              <a:t>marquées par les politiques de temps partiel des 1980 et 1990</a:t>
            </a:r>
          </a:p>
          <a:p>
            <a:pPr marL="1008063" lvl="2" indent="-277813">
              <a:buFont typeface="Arial" charset="0"/>
              <a:buChar char="–"/>
              <a:tabLst>
                <a:tab pos="334963" algn="l"/>
                <a:tab pos="439738" algn="l"/>
                <a:tab pos="889000" algn="l"/>
                <a:tab pos="1338263" algn="l"/>
                <a:tab pos="1787525" algn="l"/>
                <a:tab pos="2236788" algn="l"/>
                <a:tab pos="2686050" algn="l"/>
                <a:tab pos="3135313" algn="l"/>
                <a:tab pos="3584575" algn="l"/>
                <a:tab pos="4033838" algn="l"/>
                <a:tab pos="4483100" algn="l"/>
                <a:tab pos="4932363" algn="l"/>
                <a:tab pos="5381625" algn="l"/>
                <a:tab pos="5830888" algn="l"/>
                <a:tab pos="6280150" algn="l"/>
                <a:tab pos="6729413" algn="l"/>
                <a:tab pos="7178675" algn="l"/>
                <a:tab pos="7627938" algn="l"/>
                <a:tab pos="8077200" algn="l"/>
                <a:tab pos="8526463" algn="l"/>
                <a:tab pos="8975725" algn="l"/>
              </a:tabLst>
            </a:pPr>
            <a:r>
              <a:rPr lang="fr-FR" dirty="0"/>
              <a:t>au nom de la conciliation, de la flexibilité et de la création d’emplois</a:t>
            </a:r>
          </a:p>
          <a:p>
            <a:pPr marL="1008063" lvl="2" indent="-277813">
              <a:buFont typeface="Arial" charset="0"/>
              <a:buChar char="–"/>
              <a:tabLst>
                <a:tab pos="334963" algn="l"/>
                <a:tab pos="439738" algn="l"/>
                <a:tab pos="889000" algn="l"/>
                <a:tab pos="1338263" algn="l"/>
                <a:tab pos="1787525" algn="l"/>
                <a:tab pos="2236788" algn="l"/>
                <a:tab pos="2686050" algn="l"/>
                <a:tab pos="3135313" algn="l"/>
                <a:tab pos="3584575" algn="l"/>
                <a:tab pos="4033838" algn="l"/>
                <a:tab pos="4483100" algn="l"/>
                <a:tab pos="4932363" algn="l"/>
                <a:tab pos="5381625" algn="l"/>
                <a:tab pos="5830888" algn="l"/>
                <a:tab pos="6280150" algn="l"/>
                <a:tab pos="6729413" algn="l"/>
                <a:tab pos="7178675" algn="l"/>
                <a:tab pos="7627938" algn="l"/>
                <a:tab pos="8077200" algn="l"/>
                <a:tab pos="8526463" algn="l"/>
                <a:tab pos="8975725" algn="l"/>
              </a:tabLst>
            </a:pPr>
            <a:r>
              <a:rPr lang="fr-FR" dirty="0"/>
              <a:t>un « marché de dupes » (</a:t>
            </a:r>
            <a:r>
              <a:rPr lang="fr-FR" dirty="0" err="1"/>
              <a:t>Angeloff</a:t>
            </a:r>
            <a:r>
              <a:rPr lang="fr-FR" dirty="0"/>
              <a:t>, 2000)</a:t>
            </a:r>
          </a:p>
          <a:p>
            <a:pPr>
              <a:tabLst>
                <a:tab pos="334963" algn="l"/>
                <a:tab pos="439738" algn="l"/>
                <a:tab pos="889000" algn="l"/>
                <a:tab pos="1338263" algn="l"/>
                <a:tab pos="1787525" algn="l"/>
                <a:tab pos="2236788" algn="l"/>
                <a:tab pos="2686050" algn="l"/>
                <a:tab pos="3135313" algn="l"/>
                <a:tab pos="3584575" algn="l"/>
                <a:tab pos="4033838" algn="l"/>
                <a:tab pos="4483100" algn="l"/>
                <a:tab pos="4932363" algn="l"/>
                <a:tab pos="5381625" algn="l"/>
                <a:tab pos="5830888" algn="l"/>
                <a:tab pos="6280150" algn="l"/>
                <a:tab pos="6729413" algn="l"/>
                <a:tab pos="7178675" algn="l"/>
                <a:tab pos="7627938" algn="l"/>
                <a:tab pos="8077200" algn="l"/>
                <a:tab pos="8526463" algn="l"/>
                <a:tab pos="8975725" algn="l"/>
              </a:tabLst>
            </a:pPr>
            <a:r>
              <a:rPr lang="fr-FR" dirty="0"/>
              <a:t>Variété des trajectoires à temps partiel </a:t>
            </a:r>
            <a:r>
              <a:rPr lang="fr-FR" sz="2000" dirty="0"/>
              <a:t>(Briard, 2016)</a:t>
            </a:r>
          </a:p>
          <a:p>
            <a:pPr marL="800100" lvl="1" indent="-342900">
              <a:tabLst>
                <a:tab pos="334963" algn="l"/>
                <a:tab pos="439738" algn="l"/>
                <a:tab pos="889000" algn="l"/>
                <a:tab pos="1338263" algn="l"/>
                <a:tab pos="1787525" algn="l"/>
                <a:tab pos="2236788" algn="l"/>
                <a:tab pos="2686050" algn="l"/>
                <a:tab pos="3135313" algn="l"/>
                <a:tab pos="3584575" algn="l"/>
                <a:tab pos="4033838" algn="l"/>
                <a:tab pos="4483100" algn="l"/>
                <a:tab pos="4932363" algn="l"/>
                <a:tab pos="5381625" algn="l"/>
                <a:tab pos="5830888" algn="l"/>
                <a:tab pos="6280150" algn="l"/>
                <a:tab pos="6729413" algn="l"/>
                <a:tab pos="7178675" algn="l"/>
                <a:tab pos="7627938" algn="l"/>
                <a:tab pos="8077200" algn="l"/>
                <a:tab pos="8526463" algn="l"/>
                <a:tab pos="8975725" algn="l"/>
              </a:tabLst>
            </a:pPr>
            <a:r>
              <a:rPr lang="fr-FR" dirty="0"/>
              <a:t>3 trajectoires +/- mixtes : temps partiels « d’entrée », « transitoires », « continus » (et vraisemblablement choisis)</a:t>
            </a:r>
          </a:p>
          <a:p>
            <a:pPr marL="800100" lvl="1" indent="-342900">
              <a:tabLst>
                <a:tab pos="334963" algn="l"/>
                <a:tab pos="439738" algn="l"/>
                <a:tab pos="889000" algn="l"/>
                <a:tab pos="1338263" algn="l"/>
                <a:tab pos="1787525" algn="l"/>
                <a:tab pos="2236788" algn="l"/>
                <a:tab pos="2686050" algn="l"/>
                <a:tab pos="3135313" algn="l"/>
                <a:tab pos="3584575" algn="l"/>
                <a:tab pos="4033838" algn="l"/>
                <a:tab pos="4483100" algn="l"/>
                <a:tab pos="4932363" algn="l"/>
                <a:tab pos="5381625" algn="l"/>
                <a:tab pos="5830888" algn="l"/>
                <a:tab pos="6280150" algn="l"/>
                <a:tab pos="6729413" algn="l"/>
                <a:tab pos="7178675" algn="l"/>
                <a:tab pos="7627938" algn="l"/>
                <a:tab pos="8077200" algn="l"/>
                <a:tab pos="8526463" algn="l"/>
                <a:tab pos="8975725" algn="l"/>
              </a:tabLst>
            </a:pPr>
            <a:r>
              <a:rPr lang="fr-FR" dirty="0"/>
              <a:t>3 trajectoires plus précaires et quasi-exclusivement féminisées</a:t>
            </a:r>
          </a:p>
          <a:p>
            <a:pPr marL="1008063" lvl="2" indent="-277813">
              <a:buFont typeface="Arial" charset="0"/>
              <a:buChar char="–"/>
              <a:tabLst>
                <a:tab pos="334963" algn="l"/>
                <a:tab pos="439738" algn="l"/>
                <a:tab pos="889000" algn="l"/>
                <a:tab pos="1338263" algn="l"/>
                <a:tab pos="1787525" algn="l"/>
                <a:tab pos="2236788" algn="l"/>
                <a:tab pos="2686050" algn="l"/>
                <a:tab pos="3135313" algn="l"/>
                <a:tab pos="3584575" algn="l"/>
                <a:tab pos="4033838" algn="l"/>
                <a:tab pos="4483100" algn="l"/>
                <a:tab pos="4932363" algn="l"/>
                <a:tab pos="5381625" algn="l"/>
                <a:tab pos="5830888" algn="l"/>
                <a:tab pos="6280150" algn="l"/>
                <a:tab pos="6729413" algn="l"/>
                <a:tab pos="7178675" algn="l"/>
                <a:tab pos="7627938" algn="l"/>
                <a:tab pos="8077200" algn="l"/>
                <a:tab pos="8526463" algn="l"/>
                <a:tab pos="8975725" algn="l"/>
              </a:tabLst>
            </a:pPr>
            <a:r>
              <a:rPr lang="fr-FR" dirty="0"/>
              <a:t>« tardifs » (reprise d’activité)</a:t>
            </a:r>
          </a:p>
          <a:p>
            <a:pPr marL="1008063" lvl="2" indent="-277813">
              <a:buFont typeface="Arial" charset="0"/>
              <a:buChar char="–"/>
              <a:tabLst>
                <a:tab pos="334963" algn="l"/>
                <a:tab pos="439738" algn="l"/>
                <a:tab pos="889000" algn="l"/>
                <a:tab pos="1338263" algn="l"/>
                <a:tab pos="1787525" algn="l"/>
                <a:tab pos="2236788" algn="l"/>
                <a:tab pos="2686050" algn="l"/>
                <a:tab pos="3135313" algn="l"/>
                <a:tab pos="3584575" algn="l"/>
                <a:tab pos="4033838" algn="l"/>
                <a:tab pos="4483100" algn="l"/>
                <a:tab pos="4932363" algn="l"/>
                <a:tab pos="5381625" algn="l"/>
                <a:tab pos="5830888" algn="l"/>
                <a:tab pos="6280150" algn="l"/>
                <a:tab pos="6729413" algn="l"/>
                <a:tab pos="7178675" algn="l"/>
                <a:tab pos="7627938" algn="l"/>
                <a:tab pos="8077200" algn="l"/>
                <a:tab pos="8526463" algn="l"/>
                <a:tab pos="8975725" algn="l"/>
              </a:tabLst>
            </a:pPr>
            <a:r>
              <a:rPr lang="fr-FR" dirty="0"/>
              <a:t>« permanents » (femmes ayant vécu en couple, rarement cadres)</a:t>
            </a:r>
          </a:p>
          <a:p>
            <a:pPr marL="1008063" lvl="2" indent="-277813">
              <a:buFont typeface="Arial" charset="0"/>
              <a:buChar char="–"/>
              <a:tabLst>
                <a:tab pos="334963" algn="l"/>
                <a:tab pos="439738" algn="l"/>
                <a:tab pos="889000" algn="l"/>
                <a:tab pos="1338263" algn="l"/>
                <a:tab pos="1787525" algn="l"/>
                <a:tab pos="2236788" algn="l"/>
                <a:tab pos="2686050" algn="l"/>
                <a:tab pos="3135313" algn="l"/>
                <a:tab pos="3584575" algn="l"/>
                <a:tab pos="4033838" algn="l"/>
                <a:tab pos="4483100" algn="l"/>
                <a:tab pos="4932363" algn="l"/>
                <a:tab pos="5381625" algn="l"/>
                <a:tab pos="5830888" algn="l"/>
                <a:tab pos="6280150" algn="l"/>
                <a:tab pos="6729413" algn="l"/>
                <a:tab pos="7178675" algn="l"/>
                <a:tab pos="7627938" algn="l"/>
                <a:tab pos="8077200" algn="l"/>
                <a:tab pos="8526463" algn="l"/>
                <a:tab pos="8975725" algn="l"/>
              </a:tabLst>
            </a:pPr>
            <a:r>
              <a:rPr lang="fr-FR" dirty="0"/>
              <a:t>« peu actifs » (périodes d’inactivité et courtes périodes d’emploi)</a:t>
            </a:r>
          </a:p>
          <a:p>
            <a:pPr marL="800100" lvl="1" indent="-342900">
              <a:buFont typeface="Wingdings" pitchFamily="2" charset="2"/>
              <a:buChar char="Ø"/>
              <a:tabLst>
                <a:tab pos="334963" algn="l"/>
                <a:tab pos="439738" algn="l"/>
                <a:tab pos="889000" algn="l"/>
                <a:tab pos="1338263" algn="l"/>
                <a:tab pos="1787525" algn="l"/>
                <a:tab pos="2236788" algn="l"/>
                <a:tab pos="2686050" algn="l"/>
                <a:tab pos="3135313" algn="l"/>
                <a:tab pos="3584575" algn="l"/>
                <a:tab pos="4033838" algn="l"/>
                <a:tab pos="4483100" algn="l"/>
                <a:tab pos="4932363" algn="l"/>
                <a:tab pos="5381625" algn="l"/>
                <a:tab pos="5830888" algn="l"/>
                <a:tab pos="6280150" algn="l"/>
                <a:tab pos="6729413" algn="l"/>
                <a:tab pos="7178675" algn="l"/>
                <a:tab pos="7627938" algn="l"/>
                <a:tab pos="8077200" algn="l"/>
                <a:tab pos="8526463" algn="l"/>
                <a:tab pos="8975725" algn="l"/>
              </a:tabLst>
            </a:pPr>
            <a:r>
              <a:rPr lang="fr-FR" dirty="0"/>
              <a:t>Cf. certaines trajectoires précaires en « activités réduites » </a:t>
            </a:r>
            <a:r>
              <a:rPr lang="fr-FR" sz="1800" dirty="0"/>
              <a:t>(Gonthier et </a:t>
            </a:r>
            <a:r>
              <a:rPr lang="fr-FR" sz="1800" dirty="0" err="1"/>
              <a:t>Vinceneux</a:t>
            </a:r>
            <a:r>
              <a:rPr lang="fr-FR" sz="1800" dirty="0"/>
              <a:t>, 2017; </a:t>
            </a:r>
            <a:r>
              <a:rPr lang="fr-FR" sz="1800" dirty="0" err="1"/>
              <a:t>Issehnane</a:t>
            </a:r>
            <a:r>
              <a:rPr lang="fr-FR" sz="1800" dirty="0"/>
              <a:t> et al., 2016)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23B4836-D8DB-4E75-BC4C-FD9718443751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86799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DDB5915-B37D-CC47-B2CC-875FD43560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879376"/>
          </a:xfrm>
        </p:spPr>
        <p:txBody>
          <a:bodyPr>
            <a:normAutofit fontScale="90000"/>
          </a:bodyPr>
          <a:lstStyle/>
          <a:p>
            <a:r>
              <a:rPr lang="fr-FR" dirty="0"/>
              <a:t>2. Le précariat féminin à l’épreuve des réformes de l’assurance chômage… 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3D0D611-B6D7-2C48-B1D2-8B41404853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844824"/>
            <a:ext cx="8435280" cy="4632176"/>
          </a:xfrm>
        </p:spPr>
        <p:txBody>
          <a:bodyPr/>
          <a:lstStyle/>
          <a:p>
            <a:r>
              <a:rPr lang="fr-FR" dirty="0"/>
              <a:t>Érosion de la couverture du risque chômage des précaires</a:t>
            </a:r>
          </a:p>
          <a:p>
            <a:pPr lvl="1"/>
            <a:r>
              <a:rPr lang="fr-FR" dirty="0"/>
              <a:t>dans un contexte de stratégie d’activation</a:t>
            </a:r>
          </a:p>
          <a:p>
            <a:pPr lvl="2">
              <a:buFontTx/>
              <a:buChar char="-"/>
            </a:pPr>
            <a:r>
              <a:rPr lang="fr-FR" dirty="0"/>
              <a:t>érosion surtout pour les plus précaires (jeunes, femmes)</a:t>
            </a:r>
          </a:p>
          <a:p>
            <a:pPr>
              <a:buFont typeface="Wingdings" pitchFamily="2" charset="2"/>
              <a:buChar char="ü"/>
            </a:pPr>
            <a:r>
              <a:rPr lang="fr-FR" dirty="0"/>
              <a:t> Réforme de 1992 (Daniel et Bassot, 1999)</a:t>
            </a:r>
          </a:p>
          <a:p>
            <a:pPr lvl="1"/>
            <a:r>
              <a:rPr lang="fr-FR" dirty="0"/>
              <a:t>baisse des taux de remplacement pour les temps partiel</a:t>
            </a:r>
          </a:p>
          <a:p>
            <a:pPr lvl="1"/>
            <a:r>
              <a:rPr lang="fr-FR" dirty="0"/>
              <a:t>réduction des droits pour les personnes ayant de courtes références</a:t>
            </a:r>
          </a:p>
          <a:p>
            <a:r>
              <a:rPr lang="fr-FR" dirty="0"/>
              <a:t>Conséquence des réformes</a:t>
            </a:r>
          </a:p>
          <a:p>
            <a:pPr lvl="1"/>
            <a:r>
              <a:rPr lang="fr-FR" dirty="0"/>
              <a:t>basculement vers la solidarité et les minima sociaux</a:t>
            </a:r>
          </a:p>
          <a:p>
            <a:pPr lvl="1"/>
            <a:r>
              <a:rPr lang="fr-FR" dirty="0"/>
              <a:t>… ou la solidarité familiale (deuxièmes apporteuses de revenu)</a:t>
            </a:r>
          </a:p>
          <a:p>
            <a:pPr lvl="2">
              <a:buFontTx/>
              <a:buChar char="-"/>
            </a:pPr>
            <a:r>
              <a:rPr lang="fr-FR" dirty="0"/>
              <a:t>ASS créée en 1984, RMI en 1989</a:t>
            </a:r>
          </a:p>
          <a:p>
            <a:pPr>
              <a:buFont typeface="Wingdings" pitchFamily="2" charset="2"/>
              <a:buChar char="Ø"/>
            </a:pPr>
            <a:r>
              <a:rPr lang="fr-FR" dirty="0"/>
              <a:t> Un manque de données sexuées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14090DC6-0BC6-4F43-AF2A-3C254FE41F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23B4836-D8DB-4E75-BC4C-FD9718443751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42689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0873A12-51FB-2240-9959-4E6CDC9552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533400"/>
            <a:ext cx="8363272" cy="663352"/>
          </a:xfrm>
        </p:spPr>
        <p:txBody>
          <a:bodyPr>
            <a:normAutofit fontScale="90000"/>
          </a:bodyPr>
          <a:lstStyle/>
          <a:p>
            <a:r>
              <a:rPr lang="fr-FR" dirty="0"/>
              <a:t>et de la </a:t>
            </a:r>
            <a:r>
              <a:rPr lang="fr-FR" dirty="0" err="1"/>
              <a:t>familialisation</a:t>
            </a:r>
            <a:r>
              <a:rPr lang="fr-FR" dirty="0"/>
              <a:t> des minima sociaux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3F83F52-0C7E-3F46-9B4F-7EA4E424C6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1484784"/>
            <a:ext cx="8496944" cy="5112568"/>
          </a:xfrm>
        </p:spPr>
        <p:txBody>
          <a:bodyPr/>
          <a:lstStyle/>
          <a:p>
            <a:r>
              <a:rPr lang="fr-FR" dirty="0"/>
              <a:t>Les minima sociaux sont </a:t>
            </a:r>
            <a:r>
              <a:rPr lang="fr-FR" dirty="0" err="1"/>
              <a:t>familialisés</a:t>
            </a:r>
            <a:endParaRPr lang="fr-FR" dirty="0"/>
          </a:p>
          <a:p>
            <a:pPr lvl="1"/>
            <a:r>
              <a:rPr lang="fr-FR" dirty="0"/>
              <a:t>réservés aux membres d’un ménage pauvre</a:t>
            </a:r>
          </a:p>
          <a:p>
            <a:pPr lvl="1"/>
            <a:r>
              <a:rPr lang="fr-FR" dirty="0"/>
              <a:t>conception de la pauvreté centrée sur le ménage </a:t>
            </a:r>
          </a:p>
          <a:p>
            <a:pPr lvl="2">
              <a:buFontTx/>
              <a:buChar char="-"/>
            </a:pPr>
            <a:r>
              <a:rPr lang="fr-FR" dirty="0" err="1"/>
              <a:t>hyp</a:t>
            </a:r>
            <a:r>
              <a:rPr lang="fr-FR" dirty="0"/>
              <a:t>. discutable de mise en commun des ressources </a:t>
            </a:r>
            <a:r>
              <a:rPr lang="fr-FR" sz="1600" dirty="0"/>
              <a:t>(</a:t>
            </a:r>
            <a:r>
              <a:rPr lang="fr-FR" sz="1600" dirty="0" err="1"/>
              <a:t>Ponthieux</a:t>
            </a:r>
            <a:r>
              <a:rPr lang="fr-FR" sz="1600" dirty="0"/>
              <a:t>, 2012)</a:t>
            </a:r>
          </a:p>
          <a:p>
            <a:r>
              <a:rPr lang="fr-FR" dirty="0"/>
              <a:t>RSA : une activation paradoxale</a:t>
            </a:r>
          </a:p>
          <a:p>
            <a:pPr lvl="1"/>
            <a:r>
              <a:rPr lang="fr-FR" dirty="0"/>
              <a:t>inciter au retour à l’emploi avec un minimum social </a:t>
            </a:r>
            <a:r>
              <a:rPr lang="fr-FR" dirty="0" err="1"/>
              <a:t>familialisé</a:t>
            </a:r>
            <a:endParaRPr lang="fr-FR" dirty="0"/>
          </a:p>
          <a:p>
            <a:pPr lvl="1">
              <a:buFont typeface="Wingdings" pitchFamily="2" charset="2"/>
              <a:buChar char="Ø"/>
            </a:pPr>
            <a:r>
              <a:rPr lang="fr-FR" sz="1800" i="1" dirty="0"/>
              <a:t>« les droits sont familiaux mais les devoirs sont individuels »</a:t>
            </a:r>
            <a:r>
              <a:rPr lang="fr-FR" sz="1800" dirty="0"/>
              <a:t> (</a:t>
            </a:r>
            <a:r>
              <a:rPr lang="fr-FR" sz="1800" dirty="0" err="1"/>
              <a:t>Périvier</a:t>
            </a:r>
            <a:r>
              <a:rPr lang="fr-FR" sz="1800" dirty="0"/>
              <a:t>, 2019)</a:t>
            </a:r>
            <a:endParaRPr lang="fr-FR" dirty="0"/>
          </a:p>
          <a:p>
            <a:r>
              <a:rPr lang="fr-FR" dirty="0"/>
              <a:t>Un complément d’activité qui exclut les 2è apporteuses de revenu ?</a:t>
            </a:r>
          </a:p>
          <a:p>
            <a:pPr lvl="1"/>
            <a:r>
              <a:rPr lang="fr-FR" dirty="0"/>
              <a:t>36 % des allocataires percevaient le complément d’activité fin 2010</a:t>
            </a:r>
          </a:p>
          <a:p>
            <a:pPr lvl="2"/>
            <a:r>
              <a:rPr lang="fr-FR" dirty="0"/>
              <a:t>seulement 23 % des femmes (contre 48 % des hommes) en couple (Domingo, 2014)</a:t>
            </a:r>
          </a:p>
          <a:p>
            <a:pPr lvl="1"/>
            <a:r>
              <a:rPr lang="fr-FR" dirty="0"/>
              <a:t>la prime d’activité ne semble pas changer la donne (cf. DGCS, 2017)</a:t>
            </a:r>
          </a:p>
          <a:p>
            <a:pPr lvl="1"/>
            <a:endParaRPr lang="fr-FR" dirty="0"/>
          </a:p>
          <a:p>
            <a:pPr lvl="1"/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3D6C9281-76CA-2240-B207-19BA1B82D4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23B4836-D8DB-4E75-BC4C-FD9718443751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691126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fr-FR" dirty="0"/>
              <a:t>3. Une couverture mal assurée du risque de perte de revenu d’activité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844824"/>
            <a:ext cx="8229600" cy="4340237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110000"/>
              </a:lnSpc>
              <a:spcBef>
                <a:spcPts val="600"/>
              </a:spcBef>
              <a:buSzPct val="90000"/>
              <a:tabLst>
                <a:tab pos="325438" algn="l"/>
                <a:tab pos="430213" algn="l"/>
                <a:tab pos="879475" algn="l"/>
                <a:tab pos="1328738" algn="l"/>
                <a:tab pos="1778000" algn="l"/>
                <a:tab pos="2227263" algn="l"/>
                <a:tab pos="2676525" algn="l"/>
                <a:tab pos="3125788" algn="l"/>
                <a:tab pos="3575050" algn="l"/>
                <a:tab pos="4024313" algn="l"/>
                <a:tab pos="4473575" algn="l"/>
                <a:tab pos="4922838" algn="l"/>
                <a:tab pos="5372100" algn="l"/>
                <a:tab pos="5821363" algn="l"/>
                <a:tab pos="6270625" algn="l"/>
                <a:tab pos="6719888" algn="l"/>
                <a:tab pos="7169150" algn="l"/>
                <a:tab pos="7618413" algn="l"/>
                <a:tab pos="8067675" algn="l"/>
                <a:tab pos="8516938" algn="l"/>
                <a:tab pos="8966200" algn="l"/>
              </a:tabLst>
            </a:pPr>
            <a:r>
              <a:rPr lang="fr-FR" sz="2400" dirty="0"/>
              <a:t>Simulation (maquette </a:t>
            </a:r>
            <a:r>
              <a:rPr lang="fr-FR" sz="2400" dirty="0" err="1"/>
              <a:t>Dares</a:t>
            </a:r>
            <a:r>
              <a:rPr lang="fr-FR" sz="2400" dirty="0"/>
              <a:t>) en 2016 (Pauline)</a:t>
            </a:r>
          </a:p>
          <a:p>
            <a:pPr lvl="1">
              <a:lnSpc>
                <a:spcPct val="110000"/>
              </a:lnSpc>
              <a:spcBef>
                <a:spcPts val="600"/>
              </a:spcBef>
              <a:buSzPct val="90000"/>
              <a:tabLst>
                <a:tab pos="325438" algn="l"/>
                <a:tab pos="430213" algn="l"/>
                <a:tab pos="879475" algn="l"/>
                <a:tab pos="1328738" algn="l"/>
                <a:tab pos="1778000" algn="l"/>
                <a:tab pos="2227263" algn="l"/>
                <a:tab pos="2676525" algn="l"/>
                <a:tab pos="3125788" algn="l"/>
                <a:tab pos="3575050" algn="l"/>
                <a:tab pos="4024313" algn="l"/>
                <a:tab pos="4473575" algn="l"/>
                <a:tab pos="4922838" algn="l"/>
                <a:tab pos="5372100" algn="l"/>
                <a:tab pos="5821363" algn="l"/>
                <a:tab pos="6270625" algn="l"/>
                <a:tab pos="6719888" algn="l"/>
                <a:tab pos="7169150" algn="l"/>
                <a:tab pos="7618413" algn="l"/>
                <a:tab pos="8067675" algn="l"/>
                <a:tab pos="8516938" algn="l"/>
                <a:tab pos="8966200" algn="l"/>
              </a:tabLst>
            </a:pPr>
            <a:r>
              <a:rPr lang="fr-FR" sz="2100" dirty="0"/>
              <a:t>trajectoire de temps partiel peu actif (pas représentative)</a:t>
            </a:r>
          </a:p>
          <a:p>
            <a:pPr lvl="2">
              <a:lnSpc>
                <a:spcPct val="110000"/>
              </a:lnSpc>
              <a:spcBef>
                <a:spcPts val="600"/>
              </a:spcBef>
              <a:buFontTx/>
              <a:buChar char="-"/>
              <a:tabLst>
                <a:tab pos="325438" algn="l"/>
                <a:tab pos="430213" algn="l"/>
                <a:tab pos="879475" algn="l"/>
                <a:tab pos="1328738" algn="l"/>
                <a:tab pos="1778000" algn="l"/>
                <a:tab pos="2227263" algn="l"/>
                <a:tab pos="2676525" algn="l"/>
                <a:tab pos="3125788" algn="l"/>
                <a:tab pos="3575050" algn="l"/>
                <a:tab pos="4024313" algn="l"/>
                <a:tab pos="4473575" algn="l"/>
                <a:tab pos="4922838" algn="l"/>
                <a:tab pos="5372100" algn="l"/>
                <a:tab pos="5821363" algn="l"/>
                <a:tab pos="6270625" algn="l"/>
                <a:tab pos="6719888" algn="l"/>
                <a:tab pos="7169150" algn="l"/>
                <a:tab pos="7618413" algn="l"/>
                <a:tab pos="8067675" algn="l"/>
                <a:tab pos="8516938" algn="l"/>
                <a:tab pos="8966200" algn="l"/>
              </a:tabLst>
            </a:pPr>
            <a:r>
              <a:rPr lang="fr-FR" sz="1900" dirty="0"/>
              <a:t>succession d’épisodes de chômage‏ et d’emploi à temps très partiel</a:t>
            </a:r>
          </a:p>
          <a:p>
            <a:pPr lvl="2">
              <a:lnSpc>
                <a:spcPct val="110000"/>
              </a:lnSpc>
              <a:spcBef>
                <a:spcPts val="600"/>
              </a:spcBef>
              <a:buFontTx/>
              <a:buChar char="-"/>
              <a:tabLst>
                <a:tab pos="325438" algn="l"/>
                <a:tab pos="430213" algn="l"/>
                <a:tab pos="879475" algn="l"/>
                <a:tab pos="1328738" algn="l"/>
                <a:tab pos="1778000" algn="l"/>
                <a:tab pos="2227263" algn="l"/>
                <a:tab pos="2676525" algn="l"/>
                <a:tab pos="3125788" algn="l"/>
                <a:tab pos="3575050" algn="l"/>
                <a:tab pos="4024313" algn="l"/>
                <a:tab pos="4473575" algn="l"/>
                <a:tab pos="4922838" algn="l"/>
                <a:tab pos="5372100" algn="l"/>
                <a:tab pos="5821363" algn="l"/>
                <a:tab pos="6270625" algn="l"/>
                <a:tab pos="6719888" algn="l"/>
                <a:tab pos="7169150" algn="l"/>
                <a:tab pos="7618413" algn="l"/>
                <a:tab pos="8067675" algn="l"/>
                <a:tab pos="8516938" algn="l"/>
                <a:tab pos="8966200" algn="l"/>
              </a:tabLst>
            </a:pPr>
            <a:r>
              <a:rPr lang="fr-FR" sz="1900" dirty="0"/>
              <a:t>avec des périodes en activités réduites</a:t>
            </a:r>
          </a:p>
          <a:p>
            <a:pPr lvl="1">
              <a:lnSpc>
                <a:spcPct val="110000"/>
              </a:lnSpc>
              <a:spcBef>
                <a:spcPts val="600"/>
              </a:spcBef>
              <a:buSzPct val="90000"/>
              <a:tabLst>
                <a:tab pos="325438" algn="l"/>
                <a:tab pos="430213" algn="l"/>
                <a:tab pos="879475" algn="l"/>
                <a:tab pos="1328738" algn="l"/>
                <a:tab pos="1778000" algn="l"/>
                <a:tab pos="2227263" algn="l"/>
                <a:tab pos="2676525" algn="l"/>
                <a:tab pos="3125788" algn="l"/>
                <a:tab pos="3575050" algn="l"/>
                <a:tab pos="4024313" algn="l"/>
                <a:tab pos="4473575" algn="l"/>
                <a:tab pos="4922838" algn="l"/>
                <a:tab pos="5372100" algn="l"/>
                <a:tab pos="5821363" algn="l"/>
                <a:tab pos="6270625" algn="l"/>
                <a:tab pos="6719888" algn="l"/>
                <a:tab pos="7169150" algn="l"/>
                <a:tab pos="7618413" algn="l"/>
                <a:tab pos="8067675" algn="l"/>
                <a:tab pos="8516938" algn="l"/>
                <a:tab pos="8966200" algn="l"/>
              </a:tabLst>
            </a:pPr>
            <a:r>
              <a:rPr lang="fr-FR" sz="2100" dirty="0"/>
              <a:t>revenus : d’activité, d’indemnisation du chômage, minima sociaux (RSA) et aide au logement</a:t>
            </a:r>
          </a:p>
          <a:p>
            <a:pPr>
              <a:lnSpc>
                <a:spcPct val="110000"/>
              </a:lnSpc>
              <a:spcBef>
                <a:spcPts val="600"/>
              </a:spcBef>
              <a:buSzPct val="90000"/>
              <a:tabLst>
                <a:tab pos="325438" algn="l"/>
                <a:tab pos="430213" algn="l"/>
                <a:tab pos="879475" algn="l"/>
                <a:tab pos="1328738" algn="l"/>
                <a:tab pos="1778000" algn="l"/>
                <a:tab pos="2227263" algn="l"/>
                <a:tab pos="2676525" algn="l"/>
                <a:tab pos="3125788" algn="l"/>
                <a:tab pos="3575050" algn="l"/>
                <a:tab pos="4024313" algn="l"/>
                <a:tab pos="4473575" algn="l"/>
                <a:tab pos="4922838" algn="l"/>
                <a:tab pos="5372100" algn="l"/>
                <a:tab pos="5821363" algn="l"/>
                <a:tab pos="6270625" algn="l"/>
                <a:tab pos="6719888" algn="l"/>
                <a:tab pos="7169150" algn="l"/>
                <a:tab pos="7618413" algn="l"/>
                <a:tab pos="8067675" algn="l"/>
                <a:tab pos="8516938" algn="l"/>
                <a:tab pos="8966200" algn="l"/>
              </a:tabLst>
            </a:pPr>
            <a:r>
              <a:rPr lang="fr-FR" dirty="0"/>
              <a:t>Hypothèse de droits constants</a:t>
            </a:r>
            <a:endParaRPr lang="fr-FR" sz="2400" dirty="0"/>
          </a:p>
          <a:p>
            <a:pPr lvl="1">
              <a:lnSpc>
                <a:spcPct val="110000"/>
              </a:lnSpc>
              <a:spcBef>
                <a:spcPts val="600"/>
              </a:spcBef>
              <a:buSzPct val="90000"/>
              <a:tabLst>
                <a:tab pos="325438" algn="l"/>
                <a:tab pos="430213" algn="l"/>
                <a:tab pos="879475" algn="l"/>
                <a:tab pos="1328738" algn="l"/>
                <a:tab pos="1778000" algn="l"/>
                <a:tab pos="2227263" algn="l"/>
                <a:tab pos="2676525" algn="l"/>
                <a:tab pos="3125788" algn="l"/>
                <a:tab pos="3575050" algn="l"/>
                <a:tab pos="4024313" algn="l"/>
                <a:tab pos="4473575" algn="l"/>
                <a:tab pos="4922838" algn="l"/>
                <a:tab pos="5372100" algn="l"/>
                <a:tab pos="5821363" algn="l"/>
                <a:tab pos="6270625" algn="l"/>
                <a:tab pos="6719888" algn="l"/>
                <a:tab pos="7169150" algn="l"/>
                <a:tab pos="7618413" algn="l"/>
                <a:tab pos="8067675" algn="l"/>
                <a:tab pos="8516938" algn="l"/>
                <a:tab pos="8966200" algn="l"/>
              </a:tabLst>
            </a:pPr>
            <a:r>
              <a:rPr lang="fr-FR" sz="2100" dirty="0"/>
              <a:t>mais les changements sont fréquents</a:t>
            </a:r>
          </a:p>
          <a:p>
            <a:pPr lvl="2">
              <a:lnSpc>
                <a:spcPct val="110000"/>
              </a:lnSpc>
              <a:spcBef>
                <a:spcPts val="600"/>
              </a:spcBef>
              <a:buFontTx/>
              <a:buChar char="-"/>
              <a:tabLst>
                <a:tab pos="325438" algn="l"/>
                <a:tab pos="430213" algn="l"/>
                <a:tab pos="879475" algn="l"/>
                <a:tab pos="1328738" algn="l"/>
                <a:tab pos="1778000" algn="l"/>
                <a:tab pos="2227263" algn="l"/>
                <a:tab pos="2676525" algn="l"/>
                <a:tab pos="3125788" algn="l"/>
                <a:tab pos="3575050" algn="l"/>
                <a:tab pos="4024313" algn="l"/>
                <a:tab pos="4473575" algn="l"/>
                <a:tab pos="4922838" algn="l"/>
                <a:tab pos="5372100" algn="l"/>
                <a:tab pos="5821363" algn="l"/>
                <a:tab pos="6270625" algn="l"/>
                <a:tab pos="6719888" algn="l"/>
                <a:tab pos="7169150" algn="l"/>
                <a:tab pos="7618413" algn="l"/>
                <a:tab pos="8067675" algn="l"/>
                <a:tab pos="8516938" algn="l"/>
                <a:tab pos="8966200" algn="l"/>
              </a:tabLst>
            </a:pPr>
            <a:r>
              <a:rPr lang="fr-FR" sz="1900" dirty="0"/>
              <a:t>les droits ont déjà changé depuis 2016</a:t>
            </a:r>
          </a:p>
          <a:p>
            <a:pPr lvl="1">
              <a:lnSpc>
                <a:spcPct val="110000"/>
              </a:lnSpc>
              <a:spcBef>
                <a:spcPts val="600"/>
              </a:spcBef>
              <a:tabLst>
                <a:tab pos="325438" algn="l"/>
                <a:tab pos="430213" algn="l"/>
                <a:tab pos="879475" algn="l"/>
                <a:tab pos="1328738" algn="l"/>
                <a:tab pos="1778000" algn="l"/>
                <a:tab pos="2227263" algn="l"/>
                <a:tab pos="2676525" algn="l"/>
                <a:tab pos="3125788" algn="l"/>
                <a:tab pos="3575050" algn="l"/>
                <a:tab pos="4024313" algn="l"/>
                <a:tab pos="4473575" algn="l"/>
                <a:tab pos="4922838" algn="l"/>
                <a:tab pos="5372100" algn="l"/>
                <a:tab pos="5821363" algn="l"/>
                <a:tab pos="6270625" algn="l"/>
                <a:tab pos="6719888" algn="l"/>
                <a:tab pos="7169150" algn="l"/>
                <a:tab pos="7618413" algn="l"/>
                <a:tab pos="8067675" algn="l"/>
                <a:tab pos="8516938" algn="l"/>
                <a:tab pos="8966200" algn="l"/>
              </a:tabLst>
            </a:pPr>
            <a:r>
              <a:rPr lang="fr-FR" sz="2100" dirty="0"/>
              <a:t>une réforme d’ampleur de l’assurance chômage prévue (2019 - 2020)</a:t>
            </a:r>
          </a:p>
          <a:p>
            <a:pPr lvl="2">
              <a:lnSpc>
                <a:spcPct val="110000"/>
              </a:lnSpc>
              <a:spcBef>
                <a:spcPts val="600"/>
              </a:spcBef>
              <a:buFontTx/>
              <a:buChar char="-"/>
              <a:tabLst>
                <a:tab pos="325438" algn="l"/>
                <a:tab pos="430213" algn="l"/>
                <a:tab pos="879475" algn="l"/>
                <a:tab pos="1328738" algn="l"/>
                <a:tab pos="1778000" algn="l"/>
                <a:tab pos="2227263" algn="l"/>
                <a:tab pos="2676525" algn="l"/>
                <a:tab pos="3125788" algn="l"/>
                <a:tab pos="3575050" algn="l"/>
                <a:tab pos="4024313" algn="l"/>
                <a:tab pos="4473575" algn="l"/>
                <a:tab pos="4922838" algn="l"/>
                <a:tab pos="5372100" algn="l"/>
                <a:tab pos="5821363" algn="l"/>
                <a:tab pos="6270625" algn="l"/>
                <a:tab pos="6719888" algn="l"/>
                <a:tab pos="7169150" algn="l"/>
                <a:tab pos="7618413" algn="l"/>
                <a:tab pos="8067675" algn="l"/>
                <a:tab pos="8516938" algn="l"/>
                <a:tab pos="8966200" algn="l"/>
              </a:tabLst>
            </a:pPr>
            <a:r>
              <a:rPr lang="fr-FR" sz="1900" dirty="0"/>
              <a:t>qui justifierait de refaire les calculs</a:t>
            </a:r>
          </a:p>
          <a:p>
            <a:pPr lvl="2">
              <a:lnSpc>
                <a:spcPct val="110000"/>
              </a:lnSpc>
              <a:spcBef>
                <a:spcPts val="600"/>
              </a:spcBef>
              <a:buFontTx/>
              <a:buChar char="-"/>
              <a:tabLst>
                <a:tab pos="325438" algn="l"/>
                <a:tab pos="430213" algn="l"/>
                <a:tab pos="879475" algn="l"/>
                <a:tab pos="1328738" algn="l"/>
                <a:tab pos="1778000" algn="l"/>
                <a:tab pos="2227263" algn="l"/>
                <a:tab pos="2676525" algn="l"/>
                <a:tab pos="3125788" algn="l"/>
                <a:tab pos="3575050" algn="l"/>
                <a:tab pos="4024313" algn="l"/>
                <a:tab pos="4473575" algn="l"/>
                <a:tab pos="4922838" algn="l"/>
                <a:tab pos="5372100" algn="l"/>
                <a:tab pos="5821363" algn="l"/>
                <a:tab pos="6270625" algn="l"/>
                <a:tab pos="6719888" algn="l"/>
                <a:tab pos="7169150" algn="l"/>
                <a:tab pos="7618413" algn="l"/>
                <a:tab pos="8067675" algn="l"/>
                <a:tab pos="8516938" algn="l"/>
                <a:tab pos="8966200" algn="l"/>
              </a:tabLst>
            </a:pPr>
            <a:r>
              <a:rPr lang="fr-FR" sz="1900" dirty="0"/>
              <a:t>pour comparer la nouvelle situation en 2020 avec celle de 2016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23B4836-D8DB-4E75-BC4C-FD9718443751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9CC2C7D-C647-BD42-B2A8-A87DE9C763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519336"/>
          </a:xfrm>
        </p:spPr>
        <p:txBody>
          <a:bodyPr>
            <a:normAutofit fontScale="90000"/>
          </a:bodyPr>
          <a:lstStyle/>
          <a:p>
            <a:r>
              <a:rPr lang="fr-FR" dirty="0"/>
              <a:t>Le cas d’une personne seule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ED4C9600-7C74-C443-9CA2-BFCB37BDCF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620000" y="19050"/>
            <a:ext cx="1066800" cy="328613"/>
          </a:xfrm>
        </p:spPr>
        <p:txBody>
          <a:bodyPr/>
          <a:lstStyle/>
          <a:p>
            <a:pPr>
              <a:defRPr/>
            </a:pPr>
            <a:fld id="{923B4836-D8DB-4E75-BC4C-FD9718443751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  <p:pic>
        <p:nvPicPr>
          <p:cNvPr id="5" name="Espace réservé du contenu 4">
            <a:extLst>
              <a:ext uri="{FF2B5EF4-FFF2-40B4-BE49-F238E27FC236}">
                <a16:creationId xmlns:a16="http://schemas.microsoft.com/office/drawing/2014/main" id="{74DA9378-37AB-9D44-806E-A5D66C130F0E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314" y="1600200"/>
            <a:ext cx="7489371" cy="487680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C797CFD0-98D5-8749-827B-E48C6C02A860}"/>
              </a:ext>
            </a:extLst>
          </p:cNvPr>
          <p:cNvSpPr txBox="1"/>
          <p:nvPr/>
        </p:nvSpPr>
        <p:spPr>
          <a:xfrm>
            <a:off x="1159024" y="1230868"/>
            <a:ext cx="682595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dirty="0"/>
              <a:t>Graphique 1 : célibataire éligible à l’assurance chômage</a:t>
            </a:r>
          </a:p>
        </p:txBody>
      </p:sp>
    </p:spTree>
    <p:extLst>
      <p:ext uri="{BB962C8B-B14F-4D97-AF65-F5344CB8AC3E}">
        <p14:creationId xmlns:p14="http://schemas.microsoft.com/office/powerpoint/2010/main" val="362874461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2357213-8185-DB45-840A-80F24259D0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3987" y="771525"/>
            <a:ext cx="6424317" cy="281211"/>
          </a:xfrm>
        </p:spPr>
        <p:txBody>
          <a:bodyPr>
            <a:noAutofit/>
          </a:bodyPr>
          <a:lstStyle/>
          <a:p>
            <a:r>
              <a:rPr lang="fr-FR" sz="2000" dirty="0">
                <a:latin typeface="+mn-lt"/>
              </a:rPr>
              <a:t>Graphique 2 : célibataire non éligible à l’assurance chômage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DA84497E-4F99-1B45-9B2D-EBB4205872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23B4836-D8DB-4E75-BC4C-FD9718443751}" type="slidenum">
              <a:rPr lang="en-US" smtClean="0"/>
              <a:pPr>
                <a:defRPr/>
              </a:pPr>
              <a:t>8</a:t>
            </a:fld>
            <a:endParaRPr lang="en-US"/>
          </a:p>
        </p:txBody>
      </p:sp>
      <p:pic>
        <p:nvPicPr>
          <p:cNvPr id="9" name="Espace réservé du contenu 8">
            <a:extLst>
              <a:ext uri="{FF2B5EF4-FFF2-40B4-BE49-F238E27FC236}">
                <a16:creationId xmlns:a16="http://schemas.microsoft.com/office/drawing/2014/main" id="{A93133EB-D2CE-C04E-A371-407FBC38F914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268760"/>
            <a:ext cx="8229600" cy="518457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91785675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B2AF7F1-DDBA-1D44-B7C1-A745B94634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347663"/>
            <a:ext cx="8507288" cy="705073"/>
          </a:xfrm>
        </p:spPr>
        <p:txBody>
          <a:bodyPr>
            <a:normAutofit/>
          </a:bodyPr>
          <a:lstStyle/>
          <a:p>
            <a:r>
              <a:rPr lang="fr-FR" sz="3600" dirty="0"/>
              <a:t>La deuxième apporteuse de revenu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BB77A5F-735C-9D4E-A0B7-D45EE8405D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23B4836-D8DB-4E75-BC4C-FD9718443751}" type="slidenum">
              <a:rPr lang="en-US" smtClean="0"/>
              <a:pPr>
                <a:defRPr/>
              </a:pPr>
              <a:t>9</a:t>
            </a:fld>
            <a:endParaRPr lang="en-US"/>
          </a:p>
        </p:txBody>
      </p:sp>
      <p:pic>
        <p:nvPicPr>
          <p:cNvPr id="5" name="Espace réservé du contenu 4">
            <a:extLst>
              <a:ext uri="{FF2B5EF4-FFF2-40B4-BE49-F238E27FC236}">
                <a16:creationId xmlns:a16="http://schemas.microsoft.com/office/drawing/2014/main" id="{38EEE2EF-2633-E44E-BC8F-2B658D26FEF5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524000"/>
            <a:ext cx="8229600" cy="5001344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BFE8C1E4-3846-404A-9062-C22E420FBB95}"/>
              </a:ext>
            </a:extLst>
          </p:cNvPr>
          <p:cNvSpPr txBox="1"/>
          <p:nvPr/>
        </p:nvSpPr>
        <p:spPr>
          <a:xfrm>
            <a:off x="457201" y="1062335"/>
            <a:ext cx="8229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dirty="0"/>
              <a:t>Graphique 3 : personne éligible à l’assurance chômage ayant un conjoint à temps complet au Smic</a:t>
            </a:r>
          </a:p>
        </p:txBody>
      </p:sp>
    </p:spTree>
    <p:extLst>
      <p:ext uri="{BB962C8B-B14F-4D97-AF65-F5344CB8AC3E}">
        <p14:creationId xmlns:p14="http://schemas.microsoft.com/office/powerpoint/2010/main" val="333888624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larté">
  <a:themeElements>
    <a:clrScheme name="NewsPrint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Office Classique 2">
      <a:maj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larté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86000"/>
                <a:satMod val="140000"/>
              </a:schemeClr>
            </a:gs>
            <a:gs pos="45000">
              <a:schemeClr val="phClr">
                <a:tint val="48000"/>
                <a:satMod val="150000"/>
              </a:schemeClr>
            </a:gs>
            <a:gs pos="100000">
              <a:schemeClr val="phClr">
                <a:tint val="28000"/>
                <a:satMod val="16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70000"/>
                <a:satMod val="150000"/>
              </a:schemeClr>
            </a:gs>
            <a:gs pos="34000">
              <a:schemeClr val="phClr">
                <a:shade val="70000"/>
                <a:satMod val="140000"/>
              </a:schemeClr>
            </a:gs>
            <a:gs pos="70000">
              <a:schemeClr val="phClr">
                <a:tint val="100000"/>
                <a:shade val="90000"/>
                <a:satMod val="140000"/>
              </a:schemeClr>
            </a:gs>
            <a:gs pos="100000">
              <a:schemeClr val="phClr">
                <a:tint val="100000"/>
                <a:shade val="100000"/>
                <a:sat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6425" cap="flat" cmpd="sng" algn="ctr">
          <a:solidFill>
            <a:schemeClr val="phClr"/>
          </a:solidFill>
          <a:prstDash val="solid"/>
        </a:ln>
        <a:ln w="444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5100000"/>
            </a:lightRig>
          </a:scene3d>
          <a:sp3d contourW="6350">
            <a:bevelT w="29210" h="12700"/>
            <a:contourClr>
              <a:schemeClr val="phClr">
                <a:shade val="3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5000"/>
                <a:satMod val="180000"/>
              </a:schemeClr>
            </a:gs>
            <a:gs pos="40000">
              <a:schemeClr val="phClr">
                <a:tint val="95000"/>
                <a:shade val="85000"/>
                <a:satMod val="150000"/>
              </a:schemeClr>
            </a:gs>
            <a:gs pos="100000">
              <a:schemeClr val="phClr">
                <a:shade val="45000"/>
                <a:satMod val="20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55000"/>
              </a:schemeClr>
              <a:schemeClr val="phClr">
                <a:tint val="97000"/>
                <a:satMod val="95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NewsPrint">
    <a:dk1>
      <a:sysClr val="windowText" lastClr="000000"/>
    </a:dk1>
    <a:lt1>
      <a:sysClr val="window" lastClr="FFFFFF"/>
    </a:lt1>
    <a:dk2>
      <a:srgbClr val="303030"/>
    </a:dk2>
    <a:lt2>
      <a:srgbClr val="DEDEE0"/>
    </a:lt2>
    <a:accent1>
      <a:srgbClr val="AD0101"/>
    </a:accent1>
    <a:accent2>
      <a:srgbClr val="726056"/>
    </a:accent2>
    <a:accent3>
      <a:srgbClr val="AC956E"/>
    </a:accent3>
    <a:accent4>
      <a:srgbClr val="808DA9"/>
    </a:accent4>
    <a:accent5>
      <a:srgbClr val="424E5B"/>
    </a:accent5>
    <a:accent6>
      <a:srgbClr val="730E00"/>
    </a:accent6>
    <a:hlink>
      <a:srgbClr val="D26900"/>
    </a:hlink>
    <a:folHlink>
      <a:srgbClr val="D89243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2689</TotalTime>
  <Words>556</Words>
  <Application>Microsoft Office PowerPoint</Application>
  <PresentationFormat>Affichage à l'écran (4:3)</PresentationFormat>
  <Paragraphs>119</Paragraphs>
  <Slides>15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15</vt:i4>
      </vt:variant>
    </vt:vector>
  </HeadingPairs>
  <TitlesOfParts>
    <vt:vector size="19" baseType="lpstr">
      <vt:lpstr>Arial</vt:lpstr>
      <vt:lpstr>Calibri</vt:lpstr>
      <vt:lpstr>Wingdings</vt:lpstr>
      <vt:lpstr>Clarté</vt:lpstr>
      <vt:lpstr>On ne naît pas deuxième apporteuse de revenu, on le devient !  Le précariat féminin à l’épreuve de l’indemnisation du chômage</vt:lpstr>
      <vt:lpstr>Introduction</vt:lpstr>
      <vt:lpstr>1. Le genre des trajectoires précaires</vt:lpstr>
      <vt:lpstr>2. Le précariat féminin à l’épreuve des réformes de l’assurance chômage… </vt:lpstr>
      <vt:lpstr>et de la familialisation des minima sociaux</vt:lpstr>
      <vt:lpstr>3. Une couverture mal assurée du risque de perte de revenu d’activité</vt:lpstr>
      <vt:lpstr>Le cas d’une personne seule</vt:lpstr>
      <vt:lpstr>Graphique 2 : célibataire non éligible à l’assurance chômage</vt:lpstr>
      <vt:lpstr>La deuxième apporteuse de revenu</vt:lpstr>
      <vt:lpstr>Graphique 4 : personne non éligible à l’assurance chômage, ayant un conjoint à temps complet au Smic</vt:lpstr>
      <vt:lpstr>La mère de famille monoparentale</vt:lpstr>
      <vt:lpstr>Graphique 6 : mère isolée d’un enfant non éligible à l’assurance chômage</vt:lpstr>
      <vt:lpstr>4. Que faire des minima sociaux familialisés ?</vt:lpstr>
      <vt:lpstr>Défamilialiser la couverture du risque de perte de revenu d’activité</vt:lpstr>
      <vt:lpstr>Pour conclure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Cadrage</dc:title>
  <dc:creator>a_eydoux</dc:creator>
  <cp:lastModifiedBy>Bilel OSMANE</cp:lastModifiedBy>
  <cp:revision>252</cp:revision>
  <cp:lastPrinted>2015-10-02T16:06:00Z</cp:lastPrinted>
  <dcterms:created xsi:type="dcterms:W3CDTF">2012-09-19T08:46:18Z</dcterms:created>
  <dcterms:modified xsi:type="dcterms:W3CDTF">2019-10-15T08:22:21Z</dcterms:modified>
</cp:coreProperties>
</file>