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256" r:id="rId2"/>
    <p:sldId id="266" r:id="rId3"/>
    <p:sldId id="267" r:id="rId4"/>
    <p:sldId id="268" r:id="rId5"/>
    <p:sldId id="269" r:id="rId6"/>
    <p:sldId id="27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8">
          <p15:clr>
            <a:srgbClr val="A4A3A4"/>
          </p15:clr>
        </p15:guide>
        <p15:guide id="2" pos="2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2"/>
    <p:restoredTop sz="91212" autoAdjust="0"/>
  </p:normalViewPr>
  <p:slideViewPr>
    <p:cSldViewPr snapToGrid="0" snapToObjects="1">
      <p:cViewPr>
        <p:scale>
          <a:sx n="130" d="100"/>
          <a:sy n="130" d="100"/>
        </p:scale>
        <p:origin x="376" y="-152"/>
      </p:cViewPr>
      <p:guideLst>
        <p:guide orient="horz" pos="2128"/>
        <p:guide pos="2912"/>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6F43AB-222C-EE40-AAF8-11EEE437569E}" type="datetime1">
              <a:rPr lang="fr-FR" smtClean="0"/>
              <a:t>09/10/2019</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19BF74-2386-F54B-8B8A-CAFE97616C9F}" type="slidenum">
              <a:rPr lang="fr-FR" smtClean="0"/>
              <a:t>‹N°›</a:t>
            </a:fld>
            <a:endParaRPr lang="fr-FR"/>
          </a:p>
        </p:txBody>
      </p:sp>
    </p:spTree>
    <p:extLst>
      <p:ext uri="{BB962C8B-B14F-4D97-AF65-F5344CB8AC3E}">
        <p14:creationId xmlns:p14="http://schemas.microsoft.com/office/powerpoint/2010/main" val="6895413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C69F7-62B6-7D4D-A0D4-89F44D31347A}" type="datetime1">
              <a:rPr lang="fr-FR" smtClean="0"/>
              <a:t>09/10/2019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A895F0-AC5F-4849-9513-C691016326BC}" type="slidenum">
              <a:rPr lang="fr-FR" smtClean="0"/>
              <a:t>‹N°›</a:t>
            </a:fld>
            <a:endParaRPr lang="fr-FR"/>
          </a:p>
        </p:txBody>
      </p:sp>
    </p:spTree>
    <p:extLst>
      <p:ext uri="{BB962C8B-B14F-4D97-AF65-F5344CB8AC3E}">
        <p14:creationId xmlns:p14="http://schemas.microsoft.com/office/powerpoint/2010/main" val="317756804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DA895F0-AC5F-4849-9513-C691016326BC}" type="slidenum">
              <a:rPr lang="fr-FR" smtClean="0"/>
              <a:t>1</a:t>
            </a:fld>
            <a:endParaRPr lang="fr-FR"/>
          </a:p>
        </p:txBody>
      </p:sp>
    </p:spTree>
    <p:extLst>
      <p:ext uri="{BB962C8B-B14F-4D97-AF65-F5344CB8AC3E}">
        <p14:creationId xmlns:p14="http://schemas.microsoft.com/office/powerpoint/2010/main" val="2236793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a:t>Cliquez et modifiez le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7" name="Date Placeholder 6"/>
          <p:cNvSpPr>
            <a:spLocks noGrp="1"/>
          </p:cNvSpPr>
          <p:nvPr>
            <p:ph type="dt" sz="half" idx="10"/>
          </p:nvPr>
        </p:nvSpPr>
        <p:spPr/>
        <p:txBody>
          <a:bodyPr/>
          <a:lstStyle/>
          <a:p>
            <a:fld id="{D8AA0CD3-659F-0249-973D-E9710BA435B0}" type="datetime1">
              <a:rPr lang="fr-FR" smtClean="0"/>
              <a:t>09/10/2019</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‹N°›</a:t>
            </a:fld>
            <a:endParaRPr lang="en-US" dirty="0"/>
          </a:p>
        </p:txBody>
      </p:sp>
      <p:sp>
        <p:nvSpPr>
          <p:cNvPr id="9" name="Footer Placeholder 8"/>
          <p:cNvSpPr>
            <a:spLocks noGrp="1"/>
          </p:cNvSpPr>
          <p:nvPr>
            <p:ph type="ftr" sz="quarter" idx="12"/>
          </p:nvPr>
        </p:nvSpPr>
        <p:spPr/>
        <p:txBody>
          <a:bodyPr/>
          <a:lstStyle/>
          <a:p>
            <a:r>
              <a:rPr lang="en-US"/>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103690C7-3E7F-374B-8637-22BFCC56C7C8}" type="datetime1">
              <a:rPr lang="fr-FR" smtClean="0"/>
              <a:t>09/10/2019</a:t>
            </a:fld>
            <a:endParaRPr lang="en-US"/>
          </a:p>
        </p:txBody>
      </p:sp>
      <p:sp>
        <p:nvSpPr>
          <p:cNvPr id="5" name="Footer Placeholder 4"/>
          <p:cNvSpPr>
            <a:spLocks noGrp="1"/>
          </p:cNvSpPr>
          <p:nvPr>
            <p:ph type="ftr" sz="quarter" idx="11"/>
          </p:nvPr>
        </p:nvSpPr>
        <p:spPr/>
        <p:txBody>
          <a:bodyPr/>
          <a:lstStyle/>
          <a:p>
            <a:r>
              <a:rPr lang="en-US"/>
              <a:t>Footer Text</a:t>
            </a:r>
          </a:p>
        </p:txBody>
      </p:sp>
      <p:sp>
        <p:nvSpPr>
          <p:cNvPr id="6" name="Slide Number Placeholder 5"/>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FDA15EF9-2364-2043-A6D8-F5DBBC23FE80}" type="datetime1">
              <a:rPr lang="fr-FR" smtClean="0"/>
              <a:t>09/10/2019</a:t>
            </a:fld>
            <a:endParaRPr lang="en-US"/>
          </a:p>
        </p:txBody>
      </p:sp>
      <p:sp>
        <p:nvSpPr>
          <p:cNvPr id="5" name="Footer Placeholder 4"/>
          <p:cNvSpPr>
            <a:spLocks noGrp="1"/>
          </p:cNvSpPr>
          <p:nvPr>
            <p:ph type="ftr" sz="quarter" idx="11"/>
          </p:nvPr>
        </p:nvSpPr>
        <p:spPr/>
        <p:txBody>
          <a:bodyPr/>
          <a:lstStyle/>
          <a:p>
            <a:r>
              <a:rPr lang="en-US"/>
              <a:t>Footer Text</a:t>
            </a:r>
          </a:p>
        </p:txBody>
      </p:sp>
      <p:sp>
        <p:nvSpPr>
          <p:cNvPr id="6" name="Slide Number Placeholder 5"/>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1B0F2EA-2568-DC46-9379-E9E9C0001F93}" type="datetime1">
              <a:rPr lang="fr-FR" smtClean="0"/>
              <a:t>09/10/2019</a:t>
            </a:fld>
            <a:endParaRPr lang="en-US"/>
          </a:p>
        </p:txBody>
      </p:sp>
      <p:sp>
        <p:nvSpPr>
          <p:cNvPr id="5" name="Footer Placeholder 4"/>
          <p:cNvSpPr>
            <a:spLocks noGrp="1"/>
          </p:cNvSpPr>
          <p:nvPr>
            <p:ph type="ftr" sz="quarter" idx="11"/>
          </p:nvPr>
        </p:nvSpPr>
        <p:spPr/>
        <p:txBody>
          <a:bodyPr/>
          <a:lstStyle/>
          <a:p>
            <a:r>
              <a:rPr lang="en-US"/>
              <a:t>Footer Text</a:t>
            </a:r>
          </a:p>
        </p:txBody>
      </p:sp>
      <p:sp>
        <p:nvSpPr>
          <p:cNvPr id="6" name="Slide Number Placeholder 5"/>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a:t>Cliquez et modifiez le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40FABE-6658-D142-8CE3-831BAFCDA29D}" type="datetime1">
              <a:rPr lang="fr-FR" smtClean="0"/>
              <a:t>09/10/2019</a:t>
            </a:fld>
            <a:endParaRPr lang="en-US"/>
          </a:p>
        </p:txBody>
      </p:sp>
      <p:sp>
        <p:nvSpPr>
          <p:cNvPr id="5" name="Footer Placeholder 4"/>
          <p:cNvSpPr>
            <a:spLocks noGrp="1"/>
          </p:cNvSpPr>
          <p:nvPr>
            <p:ph type="ftr" sz="quarter" idx="11"/>
          </p:nvPr>
        </p:nvSpPr>
        <p:spPr/>
        <p:txBody>
          <a:bodyPr/>
          <a:lstStyle/>
          <a:p>
            <a:r>
              <a:rPr lang="en-US"/>
              <a:t>Footer Text</a:t>
            </a:r>
          </a:p>
        </p:txBody>
      </p:sp>
      <p:sp>
        <p:nvSpPr>
          <p:cNvPr id="6" name="Slide Number Placeholder 5"/>
          <p:cNvSpPr>
            <a:spLocks noGrp="1"/>
          </p:cNvSpPr>
          <p:nvPr>
            <p:ph type="sldNum" sz="quarter" idx="12"/>
          </p:nvPr>
        </p:nvSpPr>
        <p:spPr/>
        <p:txBody>
          <a:bodyPr/>
          <a:lstStyle/>
          <a:p>
            <a:fld id="{BA9B540C-44DA-4F69-89C9-7C84606640D3}" type="slidenum">
              <a:rPr lang="en-US" smtClean="0"/>
              <a:pPr/>
              <a:t>‹N°›</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855D23D-A939-D744-BB5D-AD98BD516FBD}" type="datetime1">
              <a:rPr lang="fr-FR" smtClean="0"/>
              <a:t>09/10/2019</a:t>
            </a:fld>
            <a:endParaRPr lang="en-US"/>
          </a:p>
        </p:txBody>
      </p:sp>
      <p:sp>
        <p:nvSpPr>
          <p:cNvPr id="6" name="Footer Placeholder 5"/>
          <p:cNvSpPr>
            <a:spLocks noGrp="1"/>
          </p:cNvSpPr>
          <p:nvPr>
            <p:ph type="ftr" sz="quarter" idx="11"/>
          </p:nvPr>
        </p:nvSpPr>
        <p:spPr/>
        <p:txBody>
          <a:bodyPr/>
          <a:lstStyle/>
          <a:p>
            <a:r>
              <a:rPr lang="en-US"/>
              <a:t>Footer Text</a:t>
            </a:r>
          </a:p>
        </p:txBody>
      </p:sp>
      <p:sp>
        <p:nvSpPr>
          <p:cNvPr id="7" name="Slide Number Placeholder 6"/>
          <p:cNvSpPr>
            <a:spLocks noGrp="1"/>
          </p:cNvSpPr>
          <p:nvPr>
            <p:ph type="sldNum" sz="quarter" idx="12"/>
          </p:nvPr>
        </p:nvSpPr>
        <p:spPr/>
        <p:txBody>
          <a:bodyPr/>
          <a:lstStyle/>
          <a:p>
            <a:fld id="{BA9B540C-44DA-4F69-89C9-7C84606640D3}" type="slidenum">
              <a:rPr lang="en-US" smtClean="0"/>
              <a:pPr/>
              <a:t>‹N°›</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Cliquez et modifiez le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3D94CEA3-E804-4849-B290-FC6FFD3F0121}" type="datetime1">
              <a:rPr lang="fr-FR" smtClean="0"/>
              <a:t>09/10/2019</a:t>
            </a:fld>
            <a:endParaRPr lang="en-US"/>
          </a:p>
        </p:txBody>
      </p:sp>
      <p:sp>
        <p:nvSpPr>
          <p:cNvPr id="8" name="Footer Placeholder 7"/>
          <p:cNvSpPr>
            <a:spLocks noGrp="1"/>
          </p:cNvSpPr>
          <p:nvPr>
            <p:ph type="ftr" sz="quarter" idx="11"/>
          </p:nvPr>
        </p:nvSpPr>
        <p:spPr/>
        <p:txBody>
          <a:bodyPr/>
          <a:lstStyle/>
          <a:p>
            <a:r>
              <a:rPr lang="en-US"/>
              <a:t>Footer Text</a:t>
            </a:r>
          </a:p>
        </p:txBody>
      </p:sp>
      <p:sp>
        <p:nvSpPr>
          <p:cNvPr id="9" name="Slide Number Placeholder 8"/>
          <p:cNvSpPr>
            <a:spLocks noGrp="1"/>
          </p:cNvSpPr>
          <p:nvPr>
            <p:ph type="sldNum" sz="quarter" idx="12"/>
          </p:nvPr>
        </p:nvSpPr>
        <p:spPr/>
        <p:txBody>
          <a:bodyPr/>
          <a:lstStyle/>
          <a:p>
            <a:fld id="{BA9B540C-44DA-4F69-89C9-7C84606640D3}" type="slidenum">
              <a:rPr lang="en-US" smtClean="0"/>
              <a:pPr/>
              <a:t>‹N°›</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6EE3B79F-F103-524F-AFE6-0FC3CCE1557C}" type="datetime1">
              <a:rPr lang="fr-FR" smtClean="0"/>
              <a:t>09/10/2019</a:t>
            </a:fld>
            <a:endParaRPr lang="en-US"/>
          </a:p>
        </p:txBody>
      </p:sp>
      <p:sp>
        <p:nvSpPr>
          <p:cNvPr id="4" name="Footer Placeholder 3"/>
          <p:cNvSpPr>
            <a:spLocks noGrp="1"/>
          </p:cNvSpPr>
          <p:nvPr>
            <p:ph type="ftr" sz="quarter" idx="11"/>
          </p:nvPr>
        </p:nvSpPr>
        <p:spPr/>
        <p:txBody>
          <a:bodyPr/>
          <a:lstStyle/>
          <a:p>
            <a:r>
              <a:rPr lang="en-US"/>
              <a:t>Footer Text</a:t>
            </a:r>
          </a:p>
        </p:txBody>
      </p:sp>
      <p:sp>
        <p:nvSpPr>
          <p:cNvPr id="5" name="Slide Number Placeholder 4"/>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54374D-2876-B542-AB3B-5F46EA988B0C}" type="datetime1">
              <a:rPr lang="fr-FR" smtClean="0"/>
              <a:t>09/10/2019</a:t>
            </a:fld>
            <a:endParaRPr lang="en-US"/>
          </a:p>
        </p:txBody>
      </p:sp>
      <p:sp>
        <p:nvSpPr>
          <p:cNvPr id="3" name="Footer Placeholder 2"/>
          <p:cNvSpPr>
            <a:spLocks noGrp="1"/>
          </p:cNvSpPr>
          <p:nvPr>
            <p:ph type="ftr" sz="quarter" idx="11"/>
          </p:nvPr>
        </p:nvSpPr>
        <p:spPr/>
        <p:txBody>
          <a:bodyPr/>
          <a:lstStyle/>
          <a:p>
            <a:r>
              <a:rPr lang="en-US"/>
              <a:t>Footer Text</a:t>
            </a:r>
          </a:p>
        </p:txBody>
      </p:sp>
      <p:sp>
        <p:nvSpPr>
          <p:cNvPr id="4" name="Slide Number Placeholder 3"/>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a:t>Cliquez et modifiez le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3568CDB-F57D-E646-865D-E1B11DB70F8E}" type="datetime1">
              <a:rPr lang="fr-FR" smtClean="0"/>
              <a:t>09/10/2019</a:t>
            </a:fld>
            <a:endParaRPr lang="en-US"/>
          </a:p>
        </p:txBody>
      </p:sp>
      <p:sp>
        <p:nvSpPr>
          <p:cNvPr id="6" name="Footer Placeholder 5"/>
          <p:cNvSpPr>
            <a:spLocks noGrp="1"/>
          </p:cNvSpPr>
          <p:nvPr>
            <p:ph type="ftr" sz="quarter" idx="11"/>
          </p:nvPr>
        </p:nvSpPr>
        <p:spPr/>
        <p:txBody>
          <a:bodyPr/>
          <a:lstStyle/>
          <a:p>
            <a:r>
              <a:rPr lang="en-US"/>
              <a:t>Footer Text</a:t>
            </a:r>
          </a:p>
        </p:txBody>
      </p:sp>
      <p:sp>
        <p:nvSpPr>
          <p:cNvPr id="7" name="Slide Number Placeholder 6"/>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a:t>Cliquez et modifiez le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CE6F0C2-10C2-B041-A2B5-764573C48531}" type="datetime1">
              <a:rPr lang="fr-FR" smtClean="0"/>
              <a:t>09/10/2019</a:t>
            </a:fld>
            <a:endParaRPr lang="en-US"/>
          </a:p>
        </p:txBody>
      </p:sp>
      <p:sp>
        <p:nvSpPr>
          <p:cNvPr id="6" name="Footer Placeholder 5"/>
          <p:cNvSpPr>
            <a:spLocks noGrp="1"/>
          </p:cNvSpPr>
          <p:nvPr>
            <p:ph type="ftr" sz="quarter" idx="11"/>
          </p:nvPr>
        </p:nvSpPr>
        <p:spPr/>
        <p:txBody>
          <a:bodyPr/>
          <a:lstStyle/>
          <a:p>
            <a:r>
              <a:rPr lang="en-US"/>
              <a:t>Footer Text</a:t>
            </a:r>
          </a:p>
        </p:txBody>
      </p:sp>
      <p:sp>
        <p:nvSpPr>
          <p:cNvPr id="7" name="Slide Number Placeholder 6"/>
          <p:cNvSpPr>
            <a:spLocks noGrp="1"/>
          </p:cNvSpPr>
          <p:nvPr>
            <p:ph type="sldNum" sz="quarter" idx="12"/>
          </p:nvPr>
        </p:nvSpPr>
        <p:spPr/>
        <p:txBody>
          <a:bodyPr/>
          <a:lstStyle/>
          <a:p>
            <a:fld id="{BA9B540C-44DA-4F69-89C9-7C84606640D3}"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0F18464-BF3A-AB47-82DC-192D07DC2107}" type="datetime1">
              <a:rPr lang="fr-FR" smtClean="0"/>
              <a:t>09/10/2019</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‹N°›</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91891"/>
            <a:ext cx="7772400" cy="3539066"/>
          </a:xfrm>
        </p:spPr>
        <p:txBody>
          <a:bodyPr/>
          <a:lstStyle/>
          <a:p>
            <a:br>
              <a:rPr lang="fr-FR" sz="3600" b="1" dirty="0">
                <a:effectLst/>
              </a:rPr>
            </a:br>
            <a:br>
              <a:rPr lang="fr-FR" sz="3600" b="1" dirty="0">
                <a:effectLst/>
              </a:rPr>
            </a:br>
            <a:br>
              <a:rPr lang="fr-FR" sz="3600" b="1" dirty="0">
                <a:effectLst/>
              </a:rPr>
            </a:br>
            <a:br>
              <a:rPr lang="fr-FR" sz="3600" b="1" dirty="0">
                <a:effectLst/>
              </a:rPr>
            </a:br>
            <a:r>
              <a:rPr lang="fr-FR" sz="2800" b="1" dirty="0">
                <a:effectLst/>
                <a:latin typeface="+mj-lt"/>
              </a:rPr>
              <a:t>Le non-recours à l’assurance chômage</a:t>
            </a:r>
            <a:r>
              <a:rPr lang="en-US" sz="2800" b="1" dirty="0">
                <a:effectLst/>
                <a:latin typeface="+mj-lt"/>
              </a:rPr>
              <a:t>.</a:t>
            </a:r>
            <a:r>
              <a:rPr lang="fr-FR" sz="2800" dirty="0">
                <a:effectLst/>
                <a:latin typeface="+mj-lt"/>
              </a:rPr>
              <a:t> </a:t>
            </a:r>
            <a:br>
              <a:rPr lang="fr-FR" sz="2800" dirty="0">
                <a:effectLst/>
                <a:latin typeface="+mj-lt"/>
              </a:rPr>
            </a:br>
            <a:r>
              <a:rPr lang="fr-FR" sz="2800" b="1" dirty="0">
                <a:effectLst/>
                <a:latin typeface="+mj-lt"/>
              </a:rPr>
              <a:t>Questions et axes d’analyse</a:t>
            </a:r>
            <a:br>
              <a:rPr lang="fr-FR" sz="3600" b="1" dirty="0">
                <a:effectLst/>
              </a:rPr>
            </a:br>
            <a:endParaRPr lang="fr-FR" sz="3600" dirty="0"/>
          </a:p>
        </p:txBody>
      </p:sp>
      <p:sp>
        <p:nvSpPr>
          <p:cNvPr id="3" name="Sous-titre 2"/>
          <p:cNvSpPr>
            <a:spLocks noGrp="1"/>
          </p:cNvSpPr>
          <p:nvPr>
            <p:ph type="subTitle" idx="1"/>
          </p:nvPr>
        </p:nvSpPr>
        <p:spPr>
          <a:xfrm>
            <a:off x="1371600" y="4269619"/>
            <a:ext cx="6400800" cy="1902581"/>
          </a:xfrm>
        </p:spPr>
        <p:txBody>
          <a:bodyPr>
            <a:normAutofit fontScale="77500" lnSpcReduction="20000"/>
          </a:bodyPr>
          <a:lstStyle/>
          <a:p>
            <a:r>
              <a:rPr lang="fr-FR" dirty="0"/>
              <a:t> </a:t>
            </a:r>
            <a:r>
              <a:rPr lang="fr-FR" sz="2100" b="1" dirty="0">
                <a:solidFill>
                  <a:schemeClr val="accent1"/>
                </a:solidFill>
              </a:rPr>
              <a:t>Didier Demazière</a:t>
            </a:r>
            <a:endParaRPr lang="fr-FR" sz="2100" dirty="0">
              <a:solidFill>
                <a:schemeClr val="accent1"/>
              </a:solidFill>
            </a:endParaRPr>
          </a:p>
          <a:p>
            <a:r>
              <a:rPr lang="fr-FR" sz="2100" dirty="0">
                <a:solidFill>
                  <a:schemeClr val="accent1"/>
                </a:solidFill>
              </a:rPr>
              <a:t>CSO, CNRS – Sciences Po (France)</a:t>
            </a:r>
            <a:endParaRPr lang="fr-FR" dirty="0">
              <a:solidFill>
                <a:schemeClr val="accent1"/>
              </a:solidFill>
            </a:endParaRPr>
          </a:p>
          <a:p>
            <a:endParaRPr lang="fr-FR" dirty="0">
              <a:solidFill>
                <a:schemeClr val="accent1"/>
              </a:solidFill>
            </a:endParaRPr>
          </a:p>
          <a:p>
            <a:endParaRPr lang="fr-FR" dirty="0">
              <a:solidFill>
                <a:schemeClr val="accent1"/>
              </a:solidFill>
            </a:endParaRPr>
          </a:p>
          <a:p>
            <a:r>
              <a:rPr lang="fr-FR" sz="2100" dirty="0">
                <a:solidFill>
                  <a:schemeClr val="accent1"/>
                </a:solidFill>
              </a:rPr>
              <a:t>Conférence du CEET </a:t>
            </a:r>
          </a:p>
          <a:p>
            <a:r>
              <a:rPr lang="fr-FR" sz="2100" i="1" dirty="0">
                <a:solidFill>
                  <a:schemeClr val="accent1"/>
                </a:solidFill>
              </a:rPr>
              <a:t>Les enjeux contemporains de l’indemnisation du chômage</a:t>
            </a:r>
          </a:p>
          <a:p>
            <a:r>
              <a:rPr lang="fr-FR" sz="2100" dirty="0">
                <a:solidFill>
                  <a:schemeClr val="accent1"/>
                </a:solidFill>
              </a:rPr>
              <a:t>Paris, 15 octobre 2019</a:t>
            </a:r>
          </a:p>
          <a:p>
            <a:endParaRPr lang="fr-FR" dirty="0"/>
          </a:p>
        </p:txBody>
      </p:sp>
    </p:spTree>
    <p:extLst>
      <p:ext uri="{BB962C8B-B14F-4D97-AF65-F5344CB8AC3E}">
        <p14:creationId xmlns:p14="http://schemas.microsoft.com/office/powerpoint/2010/main" val="31335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2A07B-3331-8142-8162-BD483C697F8A}"/>
              </a:ext>
            </a:extLst>
          </p:cNvPr>
          <p:cNvSpPr>
            <a:spLocks noGrp="1"/>
          </p:cNvSpPr>
          <p:nvPr>
            <p:ph type="title"/>
          </p:nvPr>
        </p:nvSpPr>
        <p:spPr>
          <a:xfrm>
            <a:off x="457200" y="540774"/>
            <a:ext cx="8229600" cy="970217"/>
          </a:xfrm>
          <a:solidFill>
            <a:schemeClr val="accent1">
              <a:lumMod val="20000"/>
              <a:lumOff val="80000"/>
            </a:schemeClr>
          </a:solidFill>
          <a:ln>
            <a:solidFill>
              <a:schemeClr val="tx2">
                <a:lumMod val="50000"/>
              </a:schemeClr>
            </a:solidFill>
          </a:ln>
        </p:spPr>
        <p:txBody>
          <a:bodyPr/>
          <a:lstStyle/>
          <a:p>
            <a:pPr>
              <a:lnSpc>
                <a:spcPts val="3600"/>
              </a:lnSpc>
            </a:pPr>
            <a:r>
              <a:rPr lang="fr-FR" sz="2000" b="1" dirty="0">
                <a:latin typeface="+mj-lt"/>
              </a:rPr>
              <a:t>1. Que signifie le non-recours </a:t>
            </a:r>
            <a:br>
              <a:rPr lang="fr-FR" sz="2000" b="1" dirty="0">
                <a:latin typeface="+mj-lt"/>
              </a:rPr>
            </a:br>
            <a:r>
              <a:rPr lang="fr-FR" sz="2000" b="1" dirty="0">
                <a:latin typeface="+mj-lt"/>
              </a:rPr>
              <a:t>dans le cas de l’assurance-chômage?</a:t>
            </a:r>
            <a:endParaRPr lang="fr-FR" sz="2400" b="1" dirty="0">
              <a:latin typeface="+mj-lt"/>
            </a:endParaRPr>
          </a:p>
        </p:txBody>
      </p:sp>
      <p:sp>
        <p:nvSpPr>
          <p:cNvPr id="3" name="Espace réservé du contenu 2">
            <a:extLst>
              <a:ext uri="{FF2B5EF4-FFF2-40B4-BE49-F238E27FC236}">
                <a16:creationId xmlns:a16="http://schemas.microsoft.com/office/drawing/2014/main" id="{D956359C-2FB0-084E-9F44-C961943940AE}"/>
              </a:ext>
            </a:extLst>
          </p:cNvPr>
          <p:cNvSpPr>
            <a:spLocks noGrp="1"/>
          </p:cNvSpPr>
          <p:nvPr>
            <p:ph idx="1"/>
          </p:nvPr>
        </p:nvSpPr>
        <p:spPr>
          <a:xfrm>
            <a:off x="457200" y="2012788"/>
            <a:ext cx="8363415" cy="4525963"/>
          </a:xfrm>
        </p:spPr>
        <p:txBody>
          <a:bodyPr>
            <a:normAutofit fontScale="92500"/>
          </a:bodyPr>
          <a:lstStyle/>
          <a:p>
            <a:pPr marL="0" indent="0">
              <a:buNone/>
            </a:pPr>
            <a:r>
              <a:rPr lang="fr-FR" sz="2200" b="1" dirty="0"/>
              <a:t>L’absence du non-recours</a:t>
            </a:r>
            <a:r>
              <a:rPr lang="fr-FR" sz="2200" dirty="0"/>
              <a:t> dans les travaux de sciences sociales</a:t>
            </a:r>
          </a:p>
          <a:p>
            <a:r>
              <a:rPr lang="fr-FR" sz="2200" dirty="0"/>
              <a:t>Le non-recours, versant invisible de la fraude et de la surconsommation</a:t>
            </a:r>
          </a:p>
          <a:p>
            <a:r>
              <a:rPr lang="fr-FR" sz="2200" dirty="0"/>
              <a:t>Pourtant une réglementation à fortes technicité et opacité</a:t>
            </a:r>
          </a:p>
          <a:p>
            <a:r>
              <a:rPr lang="fr-FR" sz="2200" dirty="0"/>
              <a:t>Mais une prestation pilotée par l’offre institutionnelle (et non la demande individuelle)</a:t>
            </a:r>
          </a:p>
          <a:p>
            <a:pPr marL="0" indent="0">
              <a:buNone/>
            </a:pPr>
            <a:endParaRPr lang="fr-FR" sz="2200" dirty="0"/>
          </a:p>
          <a:p>
            <a:pPr marL="0" indent="0">
              <a:buNone/>
            </a:pPr>
            <a:r>
              <a:rPr lang="fr-FR" sz="2200" b="1" dirty="0"/>
              <a:t>Trois logiques théoriques de non-recours</a:t>
            </a:r>
            <a:r>
              <a:rPr lang="fr-FR" sz="2200" dirty="0"/>
              <a:t>: </a:t>
            </a:r>
            <a:r>
              <a:rPr lang="fr-FR" sz="2200" i="1" dirty="0"/>
              <a:t>connaitre, demander, obtenir</a:t>
            </a:r>
          </a:p>
          <a:p>
            <a:r>
              <a:rPr lang="fr-FR" sz="2200" dirty="0"/>
              <a:t>Par défaut d’information: non-connaissance</a:t>
            </a:r>
          </a:p>
          <a:p>
            <a:r>
              <a:rPr lang="fr-FR" sz="2200" dirty="0"/>
              <a:t>Par défaut de réception : non-obtention</a:t>
            </a:r>
          </a:p>
          <a:p>
            <a:r>
              <a:rPr lang="fr-FR" sz="2200" dirty="0"/>
              <a:t>Par défaut de sollicitation: non-demande</a:t>
            </a:r>
          </a:p>
        </p:txBody>
      </p:sp>
    </p:spTree>
    <p:extLst>
      <p:ext uri="{BB962C8B-B14F-4D97-AF65-F5344CB8AC3E}">
        <p14:creationId xmlns:p14="http://schemas.microsoft.com/office/powerpoint/2010/main" val="176246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2A07B-3331-8142-8162-BD483C697F8A}"/>
              </a:ext>
            </a:extLst>
          </p:cNvPr>
          <p:cNvSpPr>
            <a:spLocks noGrp="1"/>
          </p:cNvSpPr>
          <p:nvPr>
            <p:ph type="title"/>
          </p:nvPr>
        </p:nvSpPr>
        <p:spPr>
          <a:xfrm>
            <a:off x="457200" y="294968"/>
            <a:ext cx="8363415" cy="852230"/>
          </a:xfrm>
          <a:solidFill>
            <a:schemeClr val="accent1">
              <a:lumMod val="20000"/>
              <a:lumOff val="80000"/>
            </a:schemeClr>
          </a:solidFill>
          <a:ln>
            <a:solidFill>
              <a:schemeClr val="tx2">
                <a:lumMod val="50000"/>
              </a:schemeClr>
            </a:solidFill>
          </a:ln>
        </p:spPr>
        <p:txBody>
          <a:bodyPr/>
          <a:lstStyle/>
          <a:p>
            <a:pPr>
              <a:lnSpc>
                <a:spcPts val="3000"/>
              </a:lnSpc>
            </a:pPr>
            <a:r>
              <a:rPr lang="fr-FR" sz="2000" b="1" dirty="0">
                <a:latin typeface="+mj-lt"/>
              </a:rPr>
              <a:t>2. </a:t>
            </a:r>
            <a:r>
              <a:rPr lang="fr-FR" sz="2000" b="1" dirty="0">
                <a:effectLst/>
                <a:latin typeface="+mj-lt"/>
              </a:rPr>
              <a:t>Le NR par défaut d’information, par non-connaissance</a:t>
            </a:r>
            <a:r>
              <a:rPr lang="fr-FR" sz="2400" dirty="0">
                <a:effectLst/>
              </a:rPr>
              <a:t> </a:t>
            </a:r>
            <a:br>
              <a:rPr lang="fr-FR" sz="2400" dirty="0">
                <a:effectLst/>
              </a:rPr>
            </a:br>
            <a:r>
              <a:rPr lang="fr-FR" sz="1800" i="1" dirty="0">
                <a:effectLst/>
              </a:rPr>
              <a:t>Des chômeurs éligibles ne connaissent pas les possibilités d’être indemnisés</a:t>
            </a:r>
            <a:endParaRPr lang="fr-FR" sz="2000" i="1" dirty="0">
              <a:latin typeface="+mj-lt"/>
            </a:endParaRPr>
          </a:p>
        </p:txBody>
      </p:sp>
      <p:sp>
        <p:nvSpPr>
          <p:cNvPr id="3" name="Espace réservé du contenu 2">
            <a:extLst>
              <a:ext uri="{FF2B5EF4-FFF2-40B4-BE49-F238E27FC236}">
                <a16:creationId xmlns:a16="http://schemas.microsoft.com/office/drawing/2014/main" id="{D956359C-2FB0-084E-9F44-C961943940AE}"/>
              </a:ext>
            </a:extLst>
          </p:cNvPr>
          <p:cNvSpPr>
            <a:spLocks noGrp="1"/>
          </p:cNvSpPr>
          <p:nvPr>
            <p:ph idx="1"/>
          </p:nvPr>
        </p:nvSpPr>
        <p:spPr>
          <a:xfrm>
            <a:off x="457200" y="1452346"/>
            <a:ext cx="8363415" cy="4063551"/>
          </a:xfrm>
        </p:spPr>
        <p:txBody>
          <a:bodyPr>
            <a:normAutofit fontScale="92500" lnSpcReduction="10000"/>
          </a:bodyPr>
          <a:lstStyle/>
          <a:p>
            <a:pPr marL="0" indent="0">
              <a:buNone/>
            </a:pPr>
            <a:r>
              <a:rPr lang="fr-FR" sz="1900" b="1" dirty="0"/>
              <a:t>Information incompréhensible</a:t>
            </a:r>
            <a:r>
              <a:rPr lang="fr-FR" sz="1900" dirty="0"/>
              <a:t>: règles d’éligibilité et calcul des prestations </a:t>
            </a:r>
          </a:p>
          <a:p>
            <a:r>
              <a:rPr lang="fr-FR" sz="1900" dirty="0"/>
              <a:t>Instabilité des règles</a:t>
            </a:r>
          </a:p>
          <a:p>
            <a:r>
              <a:rPr lang="fr-FR" sz="1900" dirty="0"/>
              <a:t>Multiplicité des critères</a:t>
            </a:r>
          </a:p>
          <a:p>
            <a:pPr marL="0" indent="0">
              <a:buNone/>
            </a:pPr>
            <a:endParaRPr lang="fr-FR" sz="1900" dirty="0"/>
          </a:p>
          <a:p>
            <a:pPr marL="0" indent="0">
              <a:buNone/>
            </a:pPr>
            <a:endParaRPr lang="fr-FR" sz="1900" dirty="0"/>
          </a:p>
          <a:p>
            <a:pPr marL="0" indent="0">
              <a:buNone/>
            </a:pPr>
            <a:endParaRPr lang="fr-FR" sz="1900" dirty="0"/>
          </a:p>
          <a:p>
            <a:pPr marL="0" indent="0">
              <a:buNone/>
            </a:pPr>
            <a:endParaRPr lang="fr-FR" sz="1900" dirty="0"/>
          </a:p>
          <a:p>
            <a:pPr marL="0" indent="0">
              <a:buNone/>
            </a:pPr>
            <a:endParaRPr lang="fr-FR" sz="1900" dirty="0"/>
          </a:p>
          <a:p>
            <a:pPr marL="0" indent="0">
              <a:buNone/>
            </a:pPr>
            <a:endParaRPr lang="fr-FR" sz="1900" dirty="0"/>
          </a:p>
          <a:p>
            <a:pPr marL="0" indent="0">
              <a:buNone/>
            </a:pPr>
            <a:endParaRPr lang="fr-FR" sz="1900" dirty="0"/>
          </a:p>
          <a:p>
            <a:pPr marL="0" indent="0">
              <a:buNone/>
            </a:pPr>
            <a:r>
              <a:rPr lang="fr-FR" sz="1900" b="1" dirty="0"/>
              <a:t>Une prestation pilotée par l’offre</a:t>
            </a:r>
            <a:endParaRPr lang="fr-FR" sz="1900" i="1" dirty="0"/>
          </a:p>
          <a:p>
            <a:r>
              <a:rPr lang="fr-FR" sz="1900" dirty="0"/>
              <a:t>Pas une prestation facultative</a:t>
            </a:r>
          </a:p>
          <a:p>
            <a:r>
              <a:rPr lang="fr-FR" sz="1900" dirty="0"/>
              <a:t>Calcul systématique des droits à l’inscription à Pôle Emploi</a:t>
            </a:r>
          </a:p>
        </p:txBody>
      </p:sp>
      <p:sp>
        <p:nvSpPr>
          <p:cNvPr id="5" name="ZoneTexte 4">
            <a:extLst>
              <a:ext uri="{FF2B5EF4-FFF2-40B4-BE49-F238E27FC236}">
                <a16:creationId xmlns:a16="http://schemas.microsoft.com/office/drawing/2014/main" id="{5909C788-814D-9845-83FB-0043377900F9}"/>
              </a:ext>
            </a:extLst>
          </p:cNvPr>
          <p:cNvSpPr txBox="1"/>
          <p:nvPr/>
        </p:nvSpPr>
        <p:spPr>
          <a:xfrm>
            <a:off x="1995948" y="5633880"/>
            <a:ext cx="7079226" cy="1077218"/>
          </a:xfrm>
          <a:prstGeom prst="rect">
            <a:avLst/>
          </a:prstGeom>
          <a:noFill/>
          <a:ln>
            <a:solidFill>
              <a:schemeClr val="tx2"/>
            </a:solidFill>
          </a:ln>
        </p:spPr>
        <p:txBody>
          <a:bodyPr wrap="square" rtlCol="0">
            <a:spAutoFit/>
          </a:bodyPr>
          <a:lstStyle/>
          <a:p>
            <a:r>
              <a:rPr lang="fr-FR" sz="1600" b="1" dirty="0">
                <a:solidFill>
                  <a:schemeClr val="tx1">
                    <a:lumMod val="50000"/>
                    <a:lumOff val="50000"/>
                  </a:schemeClr>
                </a:solidFill>
                <a:latin typeface="+mj-lt"/>
              </a:rPr>
              <a:t>Perspectives:</a:t>
            </a:r>
          </a:p>
          <a:p>
            <a:r>
              <a:rPr lang="fr-FR" sz="1600" dirty="0">
                <a:solidFill>
                  <a:schemeClr val="tx1">
                    <a:lumMod val="50000"/>
                    <a:lumOff val="50000"/>
                  </a:schemeClr>
                </a:solidFill>
                <a:latin typeface="+mj-lt"/>
              </a:rPr>
              <a:t>La prestation est connue, mais les règles de calcul ne le sont pas.</a:t>
            </a:r>
          </a:p>
          <a:p>
            <a:r>
              <a:rPr lang="fr-FR" sz="1600" dirty="0">
                <a:solidFill>
                  <a:schemeClr val="tx1">
                    <a:lumMod val="50000"/>
                    <a:lumOff val="50000"/>
                  </a:schemeClr>
                </a:solidFill>
                <a:latin typeface="+mj-lt"/>
              </a:rPr>
              <a:t>Ce NR est plus limité que pour les aides sociales facultatives.</a:t>
            </a:r>
          </a:p>
          <a:p>
            <a:r>
              <a:rPr lang="fr-FR" sz="1600" dirty="0">
                <a:solidFill>
                  <a:schemeClr val="tx1">
                    <a:lumMod val="50000"/>
                    <a:lumOff val="50000"/>
                  </a:schemeClr>
                </a:solidFill>
                <a:latin typeface="+mj-lt"/>
              </a:rPr>
              <a:t>Cet effet est probablement marginal.</a:t>
            </a:r>
          </a:p>
        </p:txBody>
      </p:sp>
      <p:sp>
        <p:nvSpPr>
          <p:cNvPr id="6" name="ZoneTexte 5">
            <a:extLst>
              <a:ext uri="{FF2B5EF4-FFF2-40B4-BE49-F238E27FC236}">
                <a16:creationId xmlns:a16="http://schemas.microsoft.com/office/drawing/2014/main" id="{158DDC2D-EDFE-A04C-9923-79D86AB7B16B}"/>
              </a:ext>
            </a:extLst>
          </p:cNvPr>
          <p:cNvSpPr txBox="1"/>
          <p:nvPr/>
        </p:nvSpPr>
        <p:spPr>
          <a:xfrm>
            <a:off x="1995948" y="2551467"/>
            <a:ext cx="6027175" cy="1815882"/>
          </a:xfrm>
          <a:prstGeom prst="rect">
            <a:avLst/>
          </a:prstGeom>
          <a:solidFill>
            <a:schemeClr val="bg1">
              <a:lumMod val="95000"/>
            </a:schemeClr>
          </a:solidFill>
          <a:ln>
            <a:solidFill>
              <a:schemeClr val="tx2"/>
            </a:solidFill>
          </a:ln>
        </p:spPr>
        <p:txBody>
          <a:bodyPr wrap="square" rtlCol="0">
            <a:spAutoFit/>
          </a:bodyPr>
          <a:lstStyle/>
          <a:p>
            <a:r>
              <a:rPr lang="fr-FR" sz="1400" dirty="0">
                <a:solidFill>
                  <a:schemeClr val="tx1">
                    <a:lumMod val="50000"/>
                    <a:lumOff val="50000"/>
                  </a:schemeClr>
                </a:solidFill>
                <a:latin typeface="+mj-lt"/>
              </a:rPr>
              <a:t>L’information délivrée par le SPE n’est pas jugée claire par tous les chômeurs (enquête Louis Harris Interactive, 2017)</a:t>
            </a:r>
          </a:p>
          <a:p>
            <a:pPr marL="285750" indent="-285750">
              <a:buFont typeface="Arial" panose="020B0604020202020204" pitchFamily="34" charset="0"/>
              <a:buChar char="•"/>
            </a:pPr>
            <a:r>
              <a:rPr lang="fr-FR" sz="1400" dirty="0">
                <a:solidFill>
                  <a:schemeClr val="tx1">
                    <a:lumMod val="50000"/>
                    <a:lumOff val="50000"/>
                  </a:schemeClr>
                </a:solidFill>
                <a:latin typeface="+mj-lt"/>
              </a:rPr>
              <a:t>31% des chômeurs indemnisés critiquent le manque de clarté de l’information reçue : règles de calcul opaques, compliquées, certains revenus et primes ne sont pas pris en compte, etc. </a:t>
            </a:r>
          </a:p>
          <a:p>
            <a:pPr marL="285750" indent="-285750">
              <a:buFont typeface="Arial" panose="020B0604020202020204" pitchFamily="34" charset="0"/>
              <a:buChar char="•"/>
            </a:pPr>
            <a:r>
              <a:rPr lang="fr-FR" sz="1400" dirty="0">
                <a:solidFill>
                  <a:schemeClr val="tx1">
                    <a:lumMod val="50000"/>
                    <a:lumOff val="50000"/>
                  </a:schemeClr>
                </a:solidFill>
                <a:latin typeface="+mj-lt"/>
              </a:rPr>
              <a:t>29% estiment que leurs interlocuteurs à Pôle Emploi n’étaient pas capables de répondre à leurs questions (même s’ils étaient à l’écoute : 76%).</a:t>
            </a:r>
            <a:endParaRPr lang="fr-FR" sz="1200" dirty="0">
              <a:solidFill>
                <a:schemeClr val="tx1">
                  <a:lumMod val="50000"/>
                  <a:lumOff val="50000"/>
                </a:schemeClr>
              </a:solidFill>
              <a:latin typeface="+mj-lt"/>
            </a:endParaRPr>
          </a:p>
        </p:txBody>
      </p:sp>
    </p:spTree>
    <p:extLst>
      <p:ext uri="{BB962C8B-B14F-4D97-AF65-F5344CB8AC3E}">
        <p14:creationId xmlns:p14="http://schemas.microsoft.com/office/powerpoint/2010/main" val="2258752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heckerboard(across)">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blinds(horizontal)">
                                      <p:cBhvr>
                                        <p:cTn id="23" dur="500"/>
                                        <p:tgtEl>
                                          <p:spTgt spid="3">
                                            <p:txEl>
                                              <p:pRg st="10" end="10"/>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11" end="11"/>
                                            </p:txEl>
                                          </p:spTgt>
                                        </p:tgtEl>
                                        <p:attrNameLst>
                                          <p:attrName>style.visibility</p:attrName>
                                        </p:attrNameLst>
                                      </p:cBhvr>
                                      <p:to>
                                        <p:strVal val="visible"/>
                                      </p:to>
                                    </p:set>
                                    <p:animEffect transition="in" filter="blinds(horizontal)">
                                      <p:cBhvr>
                                        <p:cTn id="26" dur="500"/>
                                        <p:tgtEl>
                                          <p:spTgt spid="3">
                                            <p:txEl>
                                              <p:pRg st="11" end="11"/>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Effect transition="in" filter="blinds(horizontal)">
                                      <p:cBhvr>
                                        <p:cTn id="29" dur="500"/>
                                        <p:tgtEl>
                                          <p:spTgt spid="3">
                                            <p:txEl>
                                              <p:pRg st="12" end="1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1" nodeType="clickEffect">
                                  <p:stCondLst>
                                    <p:cond delay="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2A07B-3331-8142-8162-BD483C697F8A}"/>
              </a:ext>
            </a:extLst>
          </p:cNvPr>
          <p:cNvSpPr>
            <a:spLocks noGrp="1"/>
          </p:cNvSpPr>
          <p:nvPr>
            <p:ph type="title"/>
          </p:nvPr>
        </p:nvSpPr>
        <p:spPr>
          <a:xfrm>
            <a:off x="457200" y="294968"/>
            <a:ext cx="8363415" cy="852230"/>
          </a:xfrm>
          <a:solidFill>
            <a:schemeClr val="accent1">
              <a:lumMod val="20000"/>
              <a:lumOff val="80000"/>
            </a:schemeClr>
          </a:solidFill>
          <a:ln>
            <a:solidFill>
              <a:schemeClr val="tx2">
                <a:lumMod val="50000"/>
              </a:schemeClr>
            </a:solidFill>
          </a:ln>
        </p:spPr>
        <p:txBody>
          <a:bodyPr/>
          <a:lstStyle/>
          <a:p>
            <a:pPr>
              <a:lnSpc>
                <a:spcPts val="3000"/>
              </a:lnSpc>
            </a:pPr>
            <a:r>
              <a:rPr lang="fr-FR" sz="2000" b="1" dirty="0">
                <a:latin typeface="+mj-lt"/>
              </a:rPr>
              <a:t>3. </a:t>
            </a:r>
            <a:r>
              <a:rPr lang="fr-FR" sz="2000" b="1" dirty="0">
                <a:effectLst/>
                <a:latin typeface="+mj-lt"/>
              </a:rPr>
              <a:t>Le NR par défaut de sollicitation, par non-demande</a:t>
            </a:r>
            <a:r>
              <a:rPr lang="fr-FR" sz="2400" dirty="0">
                <a:effectLst/>
                <a:latin typeface="+mj-lt"/>
              </a:rPr>
              <a:t> </a:t>
            </a:r>
            <a:br>
              <a:rPr lang="fr-FR" sz="2400" dirty="0">
                <a:effectLst/>
                <a:latin typeface="+mj-lt"/>
              </a:rPr>
            </a:br>
            <a:r>
              <a:rPr lang="fr-FR" sz="1800" i="1" dirty="0">
                <a:effectLst/>
              </a:rPr>
              <a:t>Des chômeurs éligibles connaissent l’offre mais ne la sollicitent pas</a:t>
            </a:r>
            <a:endParaRPr lang="fr-FR" sz="1800" i="1" dirty="0"/>
          </a:p>
        </p:txBody>
      </p:sp>
      <p:sp>
        <p:nvSpPr>
          <p:cNvPr id="3" name="Espace réservé du contenu 2">
            <a:extLst>
              <a:ext uri="{FF2B5EF4-FFF2-40B4-BE49-F238E27FC236}">
                <a16:creationId xmlns:a16="http://schemas.microsoft.com/office/drawing/2014/main" id="{D956359C-2FB0-084E-9F44-C961943940AE}"/>
              </a:ext>
            </a:extLst>
          </p:cNvPr>
          <p:cNvSpPr>
            <a:spLocks noGrp="1"/>
          </p:cNvSpPr>
          <p:nvPr>
            <p:ph idx="1"/>
          </p:nvPr>
        </p:nvSpPr>
        <p:spPr>
          <a:xfrm>
            <a:off x="457200" y="1314700"/>
            <a:ext cx="8363415" cy="4230693"/>
          </a:xfrm>
        </p:spPr>
        <p:txBody>
          <a:bodyPr>
            <a:normAutofit fontScale="85000" lnSpcReduction="20000"/>
          </a:bodyPr>
          <a:lstStyle/>
          <a:p>
            <a:pPr marL="0" indent="0">
              <a:buNone/>
            </a:pPr>
            <a:r>
              <a:rPr lang="fr-FR" sz="2100" b="1" dirty="0"/>
              <a:t>Les sources de désintérêt</a:t>
            </a:r>
            <a:r>
              <a:rPr lang="fr-FR" sz="2100" dirty="0"/>
              <a:t> à l’égard de l’offre</a:t>
            </a:r>
          </a:p>
          <a:p>
            <a:r>
              <a:rPr lang="fr-FR" sz="2100" dirty="0"/>
              <a:t>Désintérêt financier, relatif au montant des allocations</a:t>
            </a:r>
          </a:p>
          <a:p>
            <a:r>
              <a:rPr lang="fr-FR" sz="2100" dirty="0"/>
              <a:t>Désintérêt frictionnel, relatif à la durée de l’indemnisation</a:t>
            </a:r>
            <a:endParaRPr lang="fr-FR" sz="1900" dirty="0"/>
          </a:p>
          <a:p>
            <a:endParaRPr lang="fr-FR" sz="1900" dirty="0"/>
          </a:p>
          <a:p>
            <a:endParaRPr lang="fr-FR" sz="1900" dirty="0"/>
          </a:p>
          <a:p>
            <a:endParaRPr lang="fr-FR" sz="1900" dirty="0"/>
          </a:p>
          <a:p>
            <a:endParaRPr lang="fr-FR" sz="1900" dirty="0"/>
          </a:p>
          <a:p>
            <a:endParaRPr lang="fr-FR" sz="1900" dirty="0"/>
          </a:p>
          <a:p>
            <a:endParaRPr lang="fr-FR" sz="1900" dirty="0"/>
          </a:p>
          <a:p>
            <a:endParaRPr lang="fr-FR" sz="1900" dirty="0"/>
          </a:p>
          <a:p>
            <a:endParaRPr lang="fr-FR" sz="1900" dirty="0"/>
          </a:p>
          <a:p>
            <a:endParaRPr lang="fr-FR" sz="1900" dirty="0"/>
          </a:p>
          <a:p>
            <a:endParaRPr lang="fr-FR" sz="1900" dirty="0"/>
          </a:p>
          <a:p>
            <a:pPr marL="0" indent="0">
              <a:buNone/>
            </a:pPr>
            <a:r>
              <a:rPr lang="fr-FR" sz="2100" b="1" dirty="0"/>
              <a:t>Les sources de désaccord sur les normes</a:t>
            </a:r>
            <a:endParaRPr lang="fr-FR" sz="2100" i="1" dirty="0"/>
          </a:p>
          <a:p>
            <a:r>
              <a:rPr lang="fr-FR" sz="2100" dirty="0"/>
              <a:t>Des contreparties jugées défavorables</a:t>
            </a:r>
          </a:p>
          <a:p>
            <a:r>
              <a:rPr lang="fr-FR" sz="2100" dirty="0"/>
              <a:t>Des alternatives jugées accessibles</a:t>
            </a:r>
            <a:endParaRPr lang="fr-FR" sz="2200" dirty="0"/>
          </a:p>
        </p:txBody>
      </p:sp>
      <p:sp>
        <p:nvSpPr>
          <p:cNvPr id="5" name="ZoneTexte 4">
            <a:extLst>
              <a:ext uri="{FF2B5EF4-FFF2-40B4-BE49-F238E27FC236}">
                <a16:creationId xmlns:a16="http://schemas.microsoft.com/office/drawing/2014/main" id="{50A887A6-F802-E445-AC50-9062BE2B4B3C}"/>
              </a:ext>
            </a:extLst>
          </p:cNvPr>
          <p:cNvSpPr txBox="1"/>
          <p:nvPr/>
        </p:nvSpPr>
        <p:spPr>
          <a:xfrm>
            <a:off x="1995948" y="5535560"/>
            <a:ext cx="7079226" cy="1077218"/>
          </a:xfrm>
          <a:prstGeom prst="rect">
            <a:avLst/>
          </a:prstGeom>
          <a:noFill/>
          <a:ln>
            <a:solidFill>
              <a:schemeClr val="tx2"/>
            </a:solidFill>
          </a:ln>
        </p:spPr>
        <p:txBody>
          <a:bodyPr wrap="square" rtlCol="0">
            <a:spAutoFit/>
          </a:bodyPr>
          <a:lstStyle/>
          <a:p>
            <a:r>
              <a:rPr lang="fr-FR" sz="1600" b="1" dirty="0">
                <a:solidFill>
                  <a:schemeClr val="tx1">
                    <a:lumMod val="50000"/>
                    <a:lumOff val="50000"/>
                  </a:schemeClr>
                </a:solidFill>
                <a:latin typeface="+mj-lt"/>
              </a:rPr>
              <a:t>Perspectives:</a:t>
            </a:r>
          </a:p>
          <a:p>
            <a:r>
              <a:rPr lang="fr-FR" sz="1600" dirty="0">
                <a:solidFill>
                  <a:schemeClr val="tx1">
                    <a:lumMod val="50000"/>
                    <a:lumOff val="50000"/>
                  </a:schemeClr>
                </a:solidFill>
                <a:latin typeface="+mj-lt"/>
              </a:rPr>
              <a:t>La prestation est associée à des contreparties.</a:t>
            </a:r>
          </a:p>
          <a:p>
            <a:r>
              <a:rPr lang="fr-FR" sz="1600" dirty="0">
                <a:solidFill>
                  <a:schemeClr val="tx1">
                    <a:lumMod val="50000"/>
                    <a:lumOff val="50000"/>
                  </a:schemeClr>
                </a:solidFill>
                <a:latin typeface="+mj-lt"/>
              </a:rPr>
              <a:t>Ce NR renvoie à l’effet repoussoir du </a:t>
            </a:r>
            <a:r>
              <a:rPr lang="fr-FR" sz="1600" i="1" dirty="0" err="1">
                <a:solidFill>
                  <a:schemeClr val="tx1">
                    <a:lumMod val="50000"/>
                    <a:lumOff val="50000"/>
                  </a:schemeClr>
                </a:solidFill>
                <a:latin typeface="+mj-lt"/>
              </a:rPr>
              <a:t>Welfare</a:t>
            </a:r>
            <a:r>
              <a:rPr lang="fr-FR" sz="1600" i="1" dirty="0">
                <a:solidFill>
                  <a:schemeClr val="tx1">
                    <a:lumMod val="50000"/>
                    <a:lumOff val="50000"/>
                  </a:schemeClr>
                </a:solidFill>
                <a:latin typeface="+mj-lt"/>
              </a:rPr>
              <a:t> stigma</a:t>
            </a:r>
            <a:r>
              <a:rPr lang="fr-FR" sz="1600" dirty="0">
                <a:solidFill>
                  <a:schemeClr val="tx1">
                    <a:lumMod val="50000"/>
                    <a:lumOff val="50000"/>
                  </a:schemeClr>
                </a:solidFill>
                <a:latin typeface="+mj-lt"/>
              </a:rPr>
              <a:t>.</a:t>
            </a:r>
          </a:p>
          <a:p>
            <a:r>
              <a:rPr lang="fr-FR" sz="1600" dirty="0">
                <a:solidFill>
                  <a:schemeClr val="tx1">
                    <a:lumMod val="50000"/>
                    <a:lumOff val="50000"/>
                  </a:schemeClr>
                </a:solidFill>
                <a:latin typeface="+mj-lt"/>
              </a:rPr>
              <a:t>Cet effet n’est pas uniforme et se concentre sur certaines populations</a:t>
            </a:r>
          </a:p>
        </p:txBody>
      </p:sp>
      <p:sp>
        <p:nvSpPr>
          <p:cNvPr id="6" name="ZoneTexte 5">
            <a:extLst>
              <a:ext uri="{FF2B5EF4-FFF2-40B4-BE49-F238E27FC236}">
                <a16:creationId xmlns:a16="http://schemas.microsoft.com/office/drawing/2014/main" id="{63B6BE0F-4D9E-2947-937E-E543F51705E0}"/>
              </a:ext>
            </a:extLst>
          </p:cNvPr>
          <p:cNvSpPr txBox="1"/>
          <p:nvPr/>
        </p:nvSpPr>
        <p:spPr>
          <a:xfrm>
            <a:off x="1995948" y="2217177"/>
            <a:ext cx="6440130" cy="2246769"/>
          </a:xfrm>
          <a:prstGeom prst="rect">
            <a:avLst/>
          </a:prstGeom>
          <a:solidFill>
            <a:schemeClr val="bg1">
              <a:lumMod val="95000"/>
            </a:schemeClr>
          </a:solidFill>
          <a:ln>
            <a:solidFill>
              <a:schemeClr val="tx2"/>
            </a:solidFill>
          </a:ln>
        </p:spPr>
        <p:txBody>
          <a:bodyPr wrap="square" rtlCol="0">
            <a:spAutoFit/>
          </a:bodyPr>
          <a:lstStyle/>
          <a:p>
            <a:r>
              <a:rPr lang="fr-FR" sz="1400" dirty="0">
                <a:solidFill>
                  <a:schemeClr val="tx1">
                    <a:lumMod val="50000"/>
                    <a:lumOff val="50000"/>
                  </a:schemeClr>
                </a:solidFill>
                <a:latin typeface="+mj-lt"/>
              </a:rPr>
              <a:t>« Pôle Emploi c’était juste pas possible, me retrouver là-bas, avec tous ces gens. Enfin, c’est pas, c’est pas ça. Tout le monde peut être licencié, la preuve. Mais moi, non, c’était pas dans mes cartes. Aller mendier, c’est ça, je le vois (…) mon urgence c’était de trouver une situation, le plus vite. Je me voyais prendre les devants. C’est pas tout à fait comme ça, mais j’ai pas resté sans rien, j’ai trouvé une embauche. Et avec ça ben je me sens, comment dire, pas au chômage. J’ai juste ce petit trou que je profite un peu, j’essaie d’y arriver » (Willy, 32ans, sans emploi depuis 15 jours, promesse d’embauche dans 10 jours, pas inscrit à Pôle Emploi, BTS soudeur, vit en couple sans enfant). </a:t>
            </a:r>
            <a:endParaRPr lang="fr-FR" sz="1200" dirty="0">
              <a:solidFill>
                <a:schemeClr val="tx1">
                  <a:lumMod val="50000"/>
                  <a:lumOff val="50000"/>
                </a:schemeClr>
              </a:solidFill>
              <a:latin typeface="+mj-lt"/>
            </a:endParaRPr>
          </a:p>
        </p:txBody>
      </p:sp>
    </p:spTree>
    <p:extLst>
      <p:ext uri="{BB962C8B-B14F-4D97-AF65-F5344CB8AC3E}">
        <p14:creationId xmlns:p14="http://schemas.microsoft.com/office/powerpoint/2010/main" val="1179113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3" end="13"/>
                                            </p:txEl>
                                          </p:spTgt>
                                        </p:tgtEl>
                                        <p:attrNameLst>
                                          <p:attrName>style.visibility</p:attrName>
                                        </p:attrNameLst>
                                      </p:cBhvr>
                                      <p:to>
                                        <p:strVal val="visible"/>
                                      </p:to>
                                    </p:set>
                                    <p:animEffect transition="in" filter="blinds(horizontal)">
                                      <p:cBhvr>
                                        <p:cTn id="18" dur="500"/>
                                        <p:tgtEl>
                                          <p:spTgt spid="3">
                                            <p:txEl>
                                              <p:pRg st="13" end="1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14" end="14"/>
                                            </p:txEl>
                                          </p:spTgt>
                                        </p:tgtEl>
                                        <p:attrNameLst>
                                          <p:attrName>style.visibility</p:attrName>
                                        </p:attrNameLst>
                                      </p:cBhvr>
                                      <p:to>
                                        <p:strVal val="visible"/>
                                      </p:to>
                                    </p:set>
                                    <p:animEffect transition="in" filter="blinds(horizontal)">
                                      <p:cBhvr>
                                        <p:cTn id="21" dur="500"/>
                                        <p:tgtEl>
                                          <p:spTgt spid="3">
                                            <p:txEl>
                                              <p:pRg st="14" end="1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15" end="15"/>
                                            </p:txEl>
                                          </p:spTgt>
                                        </p:tgtEl>
                                        <p:attrNameLst>
                                          <p:attrName>style.visibility</p:attrName>
                                        </p:attrNameLst>
                                      </p:cBhvr>
                                      <p:to>
                                        <p:strVal val="visible"/>
                                      </p:to>
                                    </p:set>
                                    <p:animEffect transition="in" filter="blinds(horizontal)">
                                      <p:cBhvr>
                                        <p:cTn id="24" dur="500"/>
                                        <p:tgtEl>
                                          <p:spTgt spid="3">
                                            <p:txEl>
                                              <p:pRg st="15" end="1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checkerboard(across)">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2A07B-3331-8142-8162-BD483C697F8A}"/>
              </a:ext>
            </a:extLst>
          </p:cNvPr>
          <p:cNvSpPr>
            <a:spLocks noGrp="1"/>
          </p:cNvSpPr>
          <p:nvPr>
            <p:ph type="title"/>
          </p:nvPr>
        </p:nvSpPr>
        <p:spPr>
          <a:xfrm>
            <a:off x="457200" y="294968"/>
            <a:ext cx="8363415" cy="852230"/>
          </a:xfrm>
          <a:solidFill>
            <a:schemeClr val="accent1">
              <a:lumMod val="20000"/>
              <a:lumOff val="80000"/>
            </a:schemeClr>
          </a:solidFill>
          <a:ln>
            <a:solidFill>
              <a:schemeClr val="tx2">
                <a:lumMod val="50000"/>
              </a:schemeClr>
            </a:solidFill>
          </a:ln>
        </p:spPr>
        <p:txBody>
          <a:bodyPr/>
          <a:lstStyle/>
          <a:p>
            <a:pPr>
              <a:lnSpc>
                <a:spcPts val="3000"/>
              </a:lnSpc>
            </a:pPr>
            <a:r>
              <a:rPr lang="fr-FR" sz="2000" b="1" dirty="0">
                <a:latin typeface="+mj-lt"/>
              </a:rPr>
              <a:t>4. </a:t>
            </a:r>
            <a:r>
              <a:rPr lang="fr-FR" sz="2000" b="1" dirty="0">
                <a:effectLst/>
                <a:latin typeface="+mj-lt"/>
              </a:rPr>
              <a:t>Le NR par défaut de réception, par non-obtention</a:t>
            </a:r>
            <a:br>
              <a:rPr lang="fr-FR" sz="2400" dirty="0">
                <a:effectLst/>
              </a:rPr>
            </a:br>
            <a:r>
              <a:rPr lang="fr-FR" sz="1800" i="1" dirty="0">
                <a:effectLst/>
              </a:rPr>
              <a:t>Des chômeurs éligibles connaissent l’offre et la demandent, mais ne l’obtiennent pas</a:t>
            </a:r>
            <a:endParaRPr lang="fr-FR" sz="2000" i="1" dirty="0">
              <a:latin typeface="+mj-lt"/>
            </a:endParaRPr>
          </a:p>
        </p:txBody>
      </p:sp>
      <p:sp>
        <p:nvSpPr>
          <p:cNvPr id="3" name="Espace réservé du contenu 2">
            <a:extLst>
              <a:ext uri="{FF2B5EF4-FFF2-40B4-BE49-F238E27FC236}">
                <a16:creationId xmlns:a16="http://schemas.microsoft.com/office/drawing/2014/main" id="{D956359C-2FB0-084E-9F44-C961943940AE}"/>
              </a:ext>
            </a:extLst>
          </p:cNvPr>
          <p:cNvSpPr>
            <a:spLocks noGrp="1"/>
          </p:cNvSpPr>
          <p:nvPr>
            <p:ph idx="1"/>
          </p:nvPr>
        </p:nvSpPr>
        <p:spPr>
          <a:xfrm>
            <a:off x="457200" y="1356852"/>
            <a:ext cx="8363415" cy="4031225"/>
          </a:xfrm>
        </p:spPr>
        <p:txBody>
          <a:bodyPr>
            <a:normAutofit fontScale="25000" lnSpcReduction="20000"/>
          </a:bodyPr>
          <a:lstStyle/>
          <a:p>
            <a:pPr marL="0" indent="0">
              <a:buNone/>
            </a:pPr>
            <a:r>
              <a:rPr lang="fr-FR" sz="7200" b="1" dirty="0"/>
              <a:t>Une éligibilité pas toujours lisible ou appréciable</a:t>
            </a:r>
            <a:endParaRPr lang="fr-FR" sz="7200" dirty="0"/>
          </a:p>
          <a:p>
            <a:r>
              <a:rPr lang="fr-FR" sz="7200" dirty="0"/>
              <a:t>Multiplicité des conditions à remplir</a:t>
            </a:r>
          </a:p>
          <a:p>
            <a:r>
              <a:rPr lang="fr-FR" sz="7200" dirty="0"/>
              <a:t>Une sélectivité qui peut conduire à des abandons ou renoncements</a:t>
            </a:r>
          </a:p>
          <a:p>
            <a:r>
              <a:rPr lang="fr-FR" sz="7200" dirty="0"/>
              <a:t>Difficultés de mesure r ce type de non-recours</a:t>
            </a:r>
          </a:p>
          <a:p>
            <a:endParaRPr lang="fr-FR" sz="7200" dirty="0"/>
          </a:p>
          <a:p>
            <a:endParaRPr lang="fr-FR" sz="7200" dirty="0"/>
          </a:p>
          <a:p>
            <a:endParaRPr lang="fr-FR" sz="7200" dirty="0"/>
          </a:p>
          <a:p>
            <a:endParaRPr lang="fr-FR" sz="7200" dirty="0"/>
          </a:p>
          <a:p>
            <a:endParaRPr lang="fr-FR" sz="7200" dirty="0"/>
          </a:p>
          <a:p>
            <a:endParaRPr lang="fr-FR" sz="7200" dirty="0"/>
          </a:p>
          <a:p>
            <a:pPr marL="0" indent="0">
              <a:buNone/>
            </a:pPr>
            <a:endParaRPr lang="fr-FR" sz="7200" dirty="0"/>
          </a:p>
          <a:p>
            <a:pPr marL="0" indent="0">
              <a:buNone/>
            </a:pPr>
            <a:r>
              <a:rPr lang="fr-FR" sz="7200" b="1" dirty="0"/>
              <a:t>Les caractéristiques des procédures administratives et les risques de renoncement</a:t>
            </a:r>
            <a:endParaRPr lang="fr-FR" sz="7200" i="1" dirty="0"/>
          </a:p>
          <a:p>
            <a:r>
              <a:rPr lang="fr-FR" sz="7200" dirty="0"/>
              <a:t>La longueur des délais de gestion des dossiers</a:t>
            </a:r>
          </a:p>
          <a:p>
            <a:r>
              <a:rPr lang="fr-FR" sz="7200" dirty="0"/>
              <a:t>La numérisation des procédures</a:t>
            </a:r>
            <a:endParaRPr lang="fr-FR" sz="1800" dirty="0"/>
          </a:p>
        </p:txBody>
      </p:sp>
      <p:sp>
        <p:nvSpPr>
          <p:cNvPr id="5" name="ZoneTexte 4">
            <a:extLst>
              <a:ext uri="{FF2B5EF4-FFF2-40B4-BE49-F238E27FC236}">
                <a16:creationId xmlns:a16="http://schemas.microsoft.com/office/drawing/2014/main" id="{83814D25-DFC6-ED4E-8CE5-FCEDE7DC0EC3}"/>
              </a:ext>
            </a:extLst>
          </p:cNvPr>
          <p:cNvSpPr txBox="1"/>
          <p:nvPr/>
        </p:nvSpPr>
        <p:spPr>
          <a:xfrm>
            <a:off x="1995948" y="5506064"/>
            <a:ext cx="7079226" cy="1077218"/>
          </a:xfrm>
          <a:prstGeom prst="rect">
            <a:avLst/>
          </a:prstGeom>
          <a:noFill/>
          <a:ln>
            <a:solidFill>
              <a:schemeClr val="tx2"/>
            </a:solidFill>
          </a:ln>
        </p:spPr>
        <p:txBody>
          <a:bodyPr wrap="square" rtlCol="0">
            <a:spAutoFit/>
          </a:bodyPr>
          <a:lstStyle/>
          <a:p>
            <a:r>
              <a:rPr lang="fr-FR" sz="1600" b="1" dirty="0">
                <a:solidFill>
                  <a:schemeClr val="tx1">
                    <a:lumMod val="50000"/>
                    <a:lumOff val="50000"/>
                  </a:schemeClr>
                </a:solidFill>
                <a:latin typeface="+mj-lt"/>
              </a:rPr>
              <a:t>Perspectives:</a:t>
            </a:r>
          </a:p>
          <a:p>
            <a:r>
              <a:rPr lang="fr-FR" sz="1600" dirty="0">
                <a:solidFill>
                  <a:schemeClr val="tx1">
                    <a:lumMod val="50000"/>
                    <a:lumOff val="50000"/>
                  </a:schemeClr>
                </a:solidFill>
                <a:latin typeface="+mj-lt"/>
              </a:rPr>
              <a:t>L’accès à la prestation est associé à des coûts (démarches).</a:t>
            </a:r>
          </a:p>
          <a:p>
            <a:r>
              <a:rPr lang="fr-FR" sz="1600" dirty="0">
                <a:solidFill>
                  <a:schemeClr val="tx1">
                    <a:lumMod val="50000"/>
                    <a:lumOff val="50000"/>
                  </a:schemeClr>
                </a:solidFill>
                <a:latin typeface="+mj-lt"/>
              </a:rPr>
              <a:t>Ce NR renvoie à l’effet repoussoir de la boite noire bureaucratique.</a:t>
            </a:r>
          </a:p>
          <a:p>
            <a:r>
              <a:rPr lang="fr-FR" sz="1600" dirty="0">
                <a:solidFill>
                  <a:schemeClr val="tx1">
                    <a:lumMod val="50000"/>
                    <a:lumOff val="50000"/>
                  </a:schemeClr>
                </a:solidFill>
                <a:latin typeface="+mj-lt"/>
              </a:rPr>
              <a:t>Cet effet n’est pas uniforme et se concentre sur certaines populations</a:t>
            </a:r>
          </a:p>
        </p:txBody>
      </p:sp>
      <p:sp>
        <p:nvSpPr>
          <p:cNvPr id="6" name="ZoneTexte 5">
            <a:extLst>
              <a:ext uri="{FF2B5EF4-FFF2-40B4-BE49-F238E27FC236}">
                <a16:creationId xmlns:a16="http://schemas.microsoft.com/office/drawing/2014/main" id="{EBA8EE94-D06D-EB45-882A-E88D585500D6}"/>
              </a:ext>
            </a:extLst>
          </p:cNvPr>
          <p:cNvSpPr txBox="1"/>
          <p:nvPr/>
        </p:nvSpPr>
        <p:spPr>
          <a:xfrm>
            <a:off x="1995948" y="2600622"/>
            <a:ext cx="6027175" cy="1600438"/>
          </a:xfrm>
          <a:prstGeom prst="rect">
            <a:avLst/>
          </a:prstGeom>
          <a:solidFill>
            <a:schemeClr val="bg1">
              <a:lumMod val="95000"/>
            </a:schemeClr>
          </a:solidFill>
          <a:ln>
            <a:solidFill>
              <a:schemeClr val="tx2"/>
            </a:solidFill>
          </a:ln>
        </p:spPr>
        <p:txBody>
          <a:bodyPr wrap="square" rtlCol="0">
            <a:spAutoFit/>
          </a:bodyPr>
          <a:lstStyle/>
          <a:p>
            <a:r>
              <a:rPr lang="fr-FR" sz="1400" i="1" dirty="0">
                <a:solidFill>
                  <a:schemeClr val="tx1">
                    <a:lumMod val="50000"/>
                    <a:lumOff val="50000"/>
                  </a:schemeClr>
                </a:solidFill>
                <a:latin typeface="+mj-lt"/>
              </a:rPr>
              <a:t>« Quand on est licencié la déprime arrive vite et on se replie facilement. Être viré ça a été la honte, rien d’autre. Alors te coller devant un ordinateur pour faire les démarches, c’est pas humain. Je trouve que c’est pas normal. C’est un traitement inhumain, ça te dégoûte de continuer » (Robert, 48 ans, sans emploi, ouvrier spécialisé, inscrit à Pôle Emploi, marié trois enfants à charge, indemnisé).</a:t>
            </a:r>
          </a:p>
        </p:txBody>
      </p:sp>
    </p:spTree>
    <p:extLst>
      <p:ext uri="{BB962C8B-B14F-4D97-AF65-F5344CB8AC3E}">
        <p14:creationId xmlns:p14="http://schemas.microsoft.com/office/powerpoint/2010/main" val="14899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animEffect transition="in" filter="blinds(horizontal)">
                                      <p:cBhvr>
                                        <p:cTn id="21" dur="500"/>
                                        <p:tgtEl>
                                          <p:spTgt spid="3">
                                            <p:txEl>
                                              <p:pRg st="11" end="11"/>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12" end="12"/>
                                            </p:txEl>
                                          </p:spTgt>
                                        </p:tgtEl>
                                        <p:attrNameLst>
                                          <p:attrName>style.visibility</p:attrName>
                                        </p:attrNameLst>
                                      </p:cBhvr>
                                      <p:to>
                                        <p:strVal val="visible"/>
                                      </p:to>
                                    </p:set>
                                    <p:animEffect transition="in" filter="blinds(horizontal)">
                                      <p:cBhvr>
                                        <p:cTn id="24" dur="500"/>
                                        <p:tgtEl>
                                          <p:spTgt spid="3">
                                            <p:txEl>
                                              <p:pRg st="12" end="12"/>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Effect transition="in" filter="blinds(horizontal)">
                                      <p:cBhvr>
                                        <p:cTn id="27" dur="500"/>
                                        <p:tgtEl>
                                          <p:spTgt spid="3">
                                            <p:txEl>
                                              <p:pRg st="13" end="1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heckerboard(across)">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2A07B-3331-8142-8162-BD483C697F8A}"/>
              </a:ext>
            </a:extLst>
          </p:cNvPr>
          <p:cNvSpPr>
            <a:spLocks noGrp="1"/>
          </p:cNvSpPr>
          <p:nvPr>
            <p:ph type="title"/>
          </p:nvPr>
        </p:nvSpPr>
        <p:spPr>
          <a:xfrm>
            <a:off x="457200" y="540775"/>
            <a:ext cx="8229600" cy="668594"/>
          </a:xfrm>
          <a:solidFill>
            <a:schemeClr val="accent1">
              <a:lumMod val="20000"/>
              <a:lumOff val="80000"/>
            </a:schemeClr>
          </a:solidFill>
          <a:ln>
            <a:solidFill>
              <a:schemeClr val="tx2">
                <a:lumMod val="50000"/>
              </a:schemeClr>
            </a:solidFill>
          </a:ln>
        </p:spPr>
        <p:txBody>
          <a:bodyPr/>
          <a:lstStyle/>
          <a:p>
            <a:pPr>
              <a:lnSpc>
                <a:spcPts val="3600"/>
              </a:lnSpc>
              <a:spcBef>
                <a:spcPts val="0"/>
              </a:spcBef>
              <a:spcAft>
                <a:spcPts val="600"/>
              </a:spcAft>
            </a:pPr>
            <a:r>
              <a:rPr lang="fr-FR" sz="2000" b="1" dirty="0">
                <a:latin typeface="+mj-lt"/>
              </a:rPr>
              <a:t>5. Pour ne pas conclure</a:t>
            </a:r>
            <a:endParaRPr lang="fr-FR" sz="2400" b="1" dirty="0">
              <a:latin typeface="+mj-lt"/>
            </a:endParaRPr>
          </a:p>
        </p:txBody>
      </p:sp>
      <p:sp>
        <p:nvSpPr>
          <p:cNvPr id="3" name="Espace réservé du contenu 2">
            <a:extLst>
              <a:ext uri="{FF2B5EF4-FFF2-40B4-BE49-F238E27FC236}">
                <a16:creationId xmlns:a16="http://schemas.microsoft.com/office/drawing/2014/main" id="{D956359C-2FB0-084E-9F44-C961943940AE}"/>
              </a:ext>
            </a:extLst>
          </p:cNvPr>
          <p:cNvSpPr>
            <a:spLocks noGrp="1"/>
          </p:cNvSpPr>
          <p:nvPr>
            <p:ph idx="1"/>
          </p:nvPr>
        </p:nvSpPr>
        <p:spPr>
          <a:xfrm>
            <a:off x="457200" y="1681316"/>
            <a:ext cx="8363415" cy="4857435"/>
          </a:xfrm>
        </p:spPr>
        <p:txBody>
          <a:bodyPr>
            <a:normAutofit lnSpcReduction="10000"/>
          </a:bodyPr>
          <a:lstStyle/>
          <a:p>
            <a:pPr marL="0" indent="0">
              <a:buNone/>
            </a:pPr>
            <a:r>
              <a:rPr lang="fr-FR" sz="1800" b="1" dirty="0"/>
              <a:t>Les paradoxes de l’assurance-chômage</a:t>
            </a:r>
            <a:r>
              <a:rPr lang="fr-FR" sz="1800" dirty="0"/>
              <a:t> face aux problématiques de non-recours</a:t>
            </a:r>
          </a:p>
          <a:p>
            <a:pPr marL="0" indent="0">
              <a:buNone/>
            </a:pPr>
            <a:endParaRPr lang="fr-FR" sz="1800" dirty="0"/>
          </a:p>
          <a:p>
            <a:pPr marL="0" indent="0">
              <a:buNone/>
            </a:pPr>
            <a:r>
              <a:rPr lang="fr-FR" sz="1800" dirty="0"/>
              <a:t>D’un côté </a:t>
            </a:r>
          </a:p>
          <a:p>
            <a:pPr marL="514350" indent="-457200"/>
            <a:r>
              <a:rPr lang="fr-FR" sz="1800" dirty="0"/>
              <a:t>C’est une prestation qui est accessible et non facultative (calcul systématique des droits à l’inscription)</a:t>
            </a:r>
          </a:p>
          <a:p>
            <a:pPr marL="514350" indent="-457200"/>
            <a:r>
              <a:rPr lang="fr-FR" sz="1800" dirty="0"/>
              <a:t>… cela limite une série de mécanismes de non-recours</a:t>
            </a:r>
          </a:p>
          <a:p>
            <a:pPr marL="0" indent="0">
              <a:buNone/>
            </a:pPr>
            <a:r>
              <a:rPr lang="fr-FR" sz="1800" dirty="0"/>
              <a:t>De l’autre</a:t>
            </a:r>
          </a:p>
          <a:p>
            <a:pPr marL="514350" indent="-457200"/>
            <a:r>
              <a:rPr lang="fr-FR" sz="1800" dirty="0"/>
              <a:t>C’est une prestation complexe et instable (règles de calcul incompréhensibles et droits hétérogènes)</a:t>
            </a:r>
          </a:p>
          <a:p>
            <a:pPr marL="514350" indent="-457200"/>
            <a:r>
              <a:rPr lang="fr-FR" sz="1800" dirty="0"/>
              <a:t>C’est une prestation insécable de cadrages institutionnel et normatif: des contreparties fortes potentiellement déséquilibrées</a:t>
            </a:r>
          </a:p>
          <a:p>
            <a:pPr marL="514350" indent="-457200"/>
            <a:r>
              <a:rPr lang="fr-FR" sz="1800" dirty="0"/>
              <a:t>… cela favorise une série de mécanismes de non-recours</a:t>
            </a:r>
          </a:p>
          <a:p>
            <a:pPr marL="514350" indent="-457200"/>
            <a:r>
              <a:rPr lang="fr-FR" sz="1800" dirty="0"/>
              <a:t>… cela invite à insister sur les configurations particulières de non-recours et sur les caractéristiques (très hétérogènes) des populations concernées. </a:t>
            </a:r>
          </a:p>
        </p:txBody>
      </p:sp>
    </p:spTree>
    <p:extLst>
      <p:ext uri="{BB962C8B-B14F-4D97-AF65-F5344CB8AC3E}">
        <p14:creationId xmlns:p14="http://schemas.microsoft.com/office/powerpoint/2010/main" val="4262959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Exécutive.thmx</Template>
  <TotalTime>2043</TotalTime>
  <Words>481</Words>
  <Application>Microsoft Macintosh PowerPoint</Application>
  <PresentationFormat>Affichage à l'écran (4:3)</PresentationFormat>
  <Paragraphs>93</Paragraphs>
  <Slides>6</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Century Gothic</vt:lpstr>
      <vt:lpstr>Courier New</vt:lpstr>
      <vt:lpstr>Palatino Linotype</vt:lpstr>
      <vt:lpstr>Exécutive</vt:lpstr>
      <vt:lpstr>    Le non-recours à l’assurance chômage.  Questions et axes d’analyse </vt:lpstr>
      <vt:lpstr>1. Que signifie le non-recours  dans le cas de l’assurance-chômage?</vt:lpstr>
      <vt:lpstr>2. Le NR par défaut d’information, par non-connaissance  Des chômeurs éligibles ne connaissent pas les possibilités d’être indemnisés</vt:lpstr>
      <vt:lpstr>3. Le NR par défaut de sollicitation, par non-demande  Des chômeurs éligibles connaissent l’offre mais ne la sollicitent pas</vt:lpstr>
      <vt:lpstr>4. Le NR par défaut de réception, par non-obtention Des chômeurs éligibles connaissent l’offre et la demandent, mais ne l’obtiennent pas</vt:lpstr>
      <vt:lpstr>5. Pour ne pas conclure</vt:lpstr>
    </vt:vector>
  </TitlesOfParts>
  <Company>CSO (CNRS-SciencesPo)</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dynamiques des normes de travail et d’emploi. Une approche par les expériences des chômeurs  </dc:title>
  <dc:creator>Didier Demazière</dc:creator>
  <cp:lastModifiedBy>Microsoft Office User</cp:lastModifiedBy>
  <cp:revision>203</cp:revision>
  <cp:lastPrinted>2017-08-28T10:17:00Z</cp:lastPrinted>
  <dcterms:created xsi:type="dcterms:W3CDTF">2016-05-12T08:28:34Z</dcterms:created>
  <dcterms:modified xsi:type="dcterms:W3CDTF">2019-10-09T11:03:49Z</dcterms:modified>
</cp:coreProperties>
</file>